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1pPr>
    <a:lvl2pPr marL="0" marR="0" indent="4572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2pPr>
    <a:lvl3pPr marL="0" marR="0" indent="9144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3pPr>
    <a:lvl4pPr marL="0" marR="0" indent="13716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4pPr>
    <a:lvl5pPr marL="0" marR="0" indent="18288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5pPr>
    <a:lvl6pPr marL="0" marR="0" indent="22860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6pPr>
    <a:lvl7pPr marL="0" marR="0" indent="27432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7pPr>
    <a:lvl8pPr marL="0" marR="0" indent="32004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8pPr>
    <a:lvl9pPr marL="0" marR="0" indent="365760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E5E5E"/>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E5E5E"/>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5E5E5E"/>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b="def" i="def"/>
      <a:tcStyle>
        <a:tcBdr/>
        <a:fill>
          <a:solidFill>
            <a:srgbClr val="EAEAEA"/>
          </a:solidFill>
        </a:fill>
      </a:tcStyle>
    </a:band2H>
    <a:firstCol>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4" name="Shape 164"/>
          <p:cNvSpPr/>
          <p:nvPr>
            <p:ph type="sldImg"/>
          </p:nvPr>
        </p:nvSpPr>
        <p:spPr>
          <a:xfrm>
            <a:off x="1143000" y="685800"/>
            <a:ext cx="4572000" cy="3429000"/>
          </a:xfrm>
          <a:prstGeom prst="rect">
            <a:avLst/>
          </a:prstGeom>
        </p:spPr>
        <p:txBody>
          <a:bodyPr/>
          <a:lstStyle/>
          <a:p>
            <a:pPr/>
          </a:p>
        </p:txBody>
      </p:sp>
      <p:sp>
        <p:nvSpPr>
          <p:cNvPr id="165" name="Shape 16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olo">
    <p:spTree>
      <p:nvGrpSpPr>
        <p:cNvPr id="1" name=""/>
        <p:cNvGrpSpPr/>
        <p:nvPr/>
      </p:nvGrpSpPr>
      <p:grpSpPr>
        <a:xfrm>
          <a:off x="0" y="0"/>
          <a:ext cx="0" cy="0"/>
          <a:chOff x="0" y="0"/>
          <a:chExt cx="0" cy="0"/>
        </a:xfrm>
      </p:grpSpPr>
      <p:sp>
        <p:nvSpPr>
          <p:cNvPr id="11" name="Titolo presentazione"/>
          <p:cNvSpPr txBox="1"/>
          <p:nvPr>
            <p:ph type="title" hasCustomPrompt="1"/>
          </p:nvPr>
        </p:nvSpPr>
        <p:spPr>
          <a:prstGeom prst="rect">
            <a:avLst/>
          </a:prstGeom>
        </p:spPr>
        <p:txBody>
          <a:bodyPr/>
          <a:lstStyle/>
          <a:p>
            <a:pPr/>
            <a:r>
              <a:t>Titolo presentazione</a:t>
            </a:r>
          </a:p>
        </p:txBody>
      </p:sp>
      <p:sp>
        <p:nvSpPr>
          <p:cNvPr id="12" name="Corpo livello uno…"/>
          <p:cNvSpPr txBox="1"/>
          <p:nvPr>
            <p:ph type="body" sz="quarter" idx="1" hasCustomPrompt="1"/>
          </p:nvPr>
        </p:nvSpPr>
        <p:spPr>
          <a:prstGeom prst="rect">
            <a:avLst/>
          </a:prstGeom>
        </p:spPr>
        <p:txBody>
          <a:bodyPr/>
          <a:lstStyle/>
          <a:p>
            <a:pPr/>
            <a:r>
              <a:t>Sottotitolo presentazione </a:t>
            </a:r>
          </a:p>
          <a:p>
            <a:pPr lvl="1"/>
            <a:r>
              <a:t/>
            </a:r>
          </a:p>
          <a:p>
            <a:pPr lvl="2"/>
            <a:r>
              <a:t/>
            </a:r>
          </a:p>
          <a:p>
            <a:pPr lvl="3"/>
            <a:r>
              <a:t/>
            </a:r>
          </a:p>
          <a:p>
            <a:pPr lvl="4"/>
            <a:r>
              <a:t/>
            </a:r>
          </a:p>
        </p:txBody>
      </p:sp>
      <p:sp>
        <p:nvSpPr>
          <p:cNvPr id="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chiarazione">
    <p:bg>
      <p:bgPr>
        <a:solidFill>
          <a:srgbClr val="FFFFFF"/>
        </a:solidFill>
      </p:bgPr>
    </p:bg>
    <p:spTree>
      <p:nvGrpSpPr>
        <p:cNvPr id="1" name=""/>
        <p:cNvGrpSpPr/>
        <p:nvPr/>
      </p:nvGrpSpPr>
      <p:grpSpPr>
        <a:xfrm>
          <a:off x="0" y="0"/>
          <a:ext cx="0" cy="0"/>
          <a:chOff x="0" y="0"/>
          <a:chExt cx="0" cy="0"/>
        </a:xfrm>
      </p:grpSpPr>
      <p:sp>
        <p:nvSpPr>
          <p:cNvPr id="110" name="Corpo livello uno…"/>
          <p:cNvSpPr txBox="1"/>
          <p:nvPr>
            <p:ph type="body" sz="half" idx="1" hasCustomPrompt="1"/>
          </p:nvPr>
        </p:nvSpPr>
        <p:spPr>
          <a:xfrm>
            <a:off x="1298277" y="4927600"/>
            <a:ext cx="21863646" cy="3853767"/>
          </a:xfrm>
          <a:prstGeom prst="rect">
            <a:avLst/>
          </a:prstGeom>
        </p:spPr>
        <p:txBody>
          <a:bodyPr anchor="ctr"/>
          <a:lstStyle>
            <a:lvl1pPr algn="ctr" defTabSz="1160859">
              <a:defRPr b="1" spc="-408" sz="10200">
                <a:latin typeface="+mn-lt"/>
                <a:ea typeface="+mn-ea"/>
                <a:cs typeface="+mn-cs"/>
                <a:sym typeface="Graphik"/>
              </a:defRPr>
            </a:lvl1pPr>
            <a:lvl2pPr algn="ctr" defTabSz="1160859">
              <a:defRPr b="1" spc="-408" sz="10200">
                <a:latin typeface="+mn-lt"/>
                <a:ea typeface="+mn-ea"/>
                <a:cs typeface="+mn-cs"/>
                <a:sym typeface="Graphik"/>
              </a:defRPr>
            </a:lvl2pPr>
            <a:lvl3pPr algn="ctr" defTabSz="1160859">
              <a:defRPr b="1" spc="-408" sz="10200">
                <a:latin typeface="+mn-lt"/>
                <a:ea typeface="+mn-ea"/>
                <a:cs typeface="+mn-cs"/>
                <a:sym typeface="Graphik"/>
              </a:defRPr>
            </a:lvl3pPr>
            <a:lvl4pPr algn="ctr" defTabSz="1160859">
              <a:defRPr b="1" spc="-408" sz="10200">
                <a:latin typeface="+mn-lt"/>
                <a:ea typeface="+mn-ea"/>
                <a:cs typeface="+mn-cs"/>
                <a:sym typeface="Graphik"/>
              </a:defRPr>
            </a:lvl4pPr>
            <a:lvl5pPr algn="ctr" defTabSz="1160859">
              <a:defRPr b="1" spc="-408" sz="10200">
                <a:latin typeface="+mn-lt"/>
                <a:ea typeface="+mn-ea"/>
                <a:cs typeface="+mn-cs"/>
                <a:sym typeface="Graphik"/>
              </a:defRPr>
            </a:lvl5pPr>
          </a:lstStyle>
          <a:p>
            <a:pPr/>
            <a:r>
              <a:t>Dichiarazione</a:t>
            </a:r>
          </a:p>
          <a:p>
            <a:pPr lvl="1"/>
            <a:r>
              <a:t/>
            </a:r>
          </a:p>
          <a:p>
            <a:pPr lvl="2"/>
            <a:r>
              <a:t/>
            </a:r>
          </a:p>
          <a:p>
            <a:pPr lvl="3"/>
            <a:r>
              <a:t/>
            </a:r>
          </a:p>
          <a:p>
            <a:pPr lvl="4"/>
            <a:r>
              <a:t/>
            </a:r>
          </a:p>
        </p:txBody>
      </p:sp>
      <p:sp>
        <p:nvSpPr>
          <p:cNvPr id="11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formazione importante">
    <p:bg>
      <p:bgPr>
        <a:solidFill>
          <a:srgbClr val="FFFFFF"/>
        </a:solidFill>
      </p:bgPr>
    </p:bg>
    <p:spTree>
      <p:nvGrpSpPr>
        <p:cNvPr id="1" name=""/>
        <p:cNvGrpSpPr/>
        <p:nvPr/>
      </p:nvGrpSpPr>
      <p:grpSpPr>
        <a:xfrm>
          <a:off x="0" y="0"/>
          <a:ext cx="0" cy="0"/>
          <a:chOff x="0" y="0"/>
          <a:chExt cx="0" cy="0"/>
        </a:xfrm>
      </p:grpSpPr>
      <p:sp>
        <p:nvSpPr>
          <p:cNvPr id="118" name="Dettagli informazione"/>
          <p:cNvSpPr txBox="1"/>
          <p:nvPr>
            <p:ph type="body" sz="quarter" idx="21" hasCustomPrompt="1"/>
          </p:nvPr>
        </p:nvSpPr>
        <p:spPr>
          <a:xfrm>
            <a:off x="1295400" y="8117284"/>
            <a:ext cx="21869400" cy="592456"/>
          </a:xfrm>
          <a:prstGeom prst="rect">
            <a:avLst/>
          </a:prstGeom>
        </p:spPr>
        <p:txBody>
          <a:bodyPr/>
          <a:lstStyle>
            <a:lvl1pPr algn="ctr" defTabSz="490727">
              <a:spcBef>
                <a:spcPts val="2600"/>
              </a:spcBef>
              <a:defRPr spc="-88" sz="2940"/>
            </a:lvl1pPr>
          </a:lstStyle>
          <a:p>
            <a:pPr/>
            <a:r>
              <a:t>Dettagli informazione</a:t>
            </a:r>
          </a:p>
        </p:txBody>
      </p:sp>
      <p:sp>
        <p:nvSpPr>
          <p:cNvPr id="119" name="Corpo livello uno…"/>
          <p:cNvSpPr txBox="1"/>
          <p:nvPr>
            <p:ph type="body" sz="half" idx="1" hasCustomPrompt="1"/>
          </p:nvPr>
        </p:nvSpPr>
        <p:spPr>
          <a:xfrm>
            <a:off x="1295400" y="3587043"/>
            <a:ext cx="21869400" cy="4730168"/>
          </a:xfrm>
          <a:prstGeom prst="rect">
            <a:avLst/>
          </a:prstGeom>
        </p:spPr>
        <p:txBody>
          <a:bodyPr anchor="b"/>
          <a:lstStyle>
            <a:lvl1pPr algn="ctr" defTabSz="825500">
              <a:lnSpc>
                <a:spcPct val="70000"/>
              </a:lnSpc>
              <a:defRPr b="1" spc="-448" sz="22400">
                <a:latin typeface="+mn-lt"/>
                <a:ea typeface="+mn-ea"/>
                <a:cs typeface="+mn-cs"/>
                <a:sym typeface="Graphik"/>
              </a:defRPr>
            </a:lvl1pPr>
            <a:lvl2pPr algn="ctr" defTabSz="825500">
              <a:lnSpc>
                <a:spcPct val="70000"/>
              </a:lnSpc>
              <a:defRPr b="1" spc="-448" sz="22400">
                <a:latin typeface="+mn-lt"/>
                <a:ea typeface="+mn-ea"/>
                <a:cs typeface="+mn-cs"/>
                <a:sym typeface="Graphik"/>
              </a:defRPr>
            </a:lvl2pPr>
            <a:lvl3pPr algn="ctr" defTabSz="825500">
              <a:lnSpc>
                <a:spcPct val="70000"/>
              </a:lnSpc>
              <a:defRPr b="1" spc="-448" sz="22400">
                <a:latin typeface="+mn-lt"/>
                <a:ea typeface="+mn-ea"/>
                <a:cs typeface="+mn-cs"/>
                <a:sym typeface="Graphik"/>
              </a:defRPr>
            </a:lvl3pPr>
            <a:lvl4pPr algn="ctr" defTabSz="825500">
              <a:lnSpc>
                <a:spcPct val="70000"/>
              </a:lnSpc>
              <a:defRPr b="1" spc="-448" sz="22400">
                <a:latin typeface="+mn-lt"/>
                <a:ea typeface="+mn-ea"/>
                <a:cs typeface="+mn-cs"/>
                <a:sym typeface="Graphik"/>
              </a:defRPr>
            </a:lvl4pPr>
            <a:lvl5pPr algn="ctr" defTabSz="825500">
              <a:lnSpc>
                <a:spcPct val="70000"/>
              </a:lnSpc>
              <a:defRPr b="1" spc="-448" sz="22400">
                <a:latin typeface="+mn-lt"/>
                <a:ea typeface="+mn-ea"/>
                <a:cs typeface="+mn-cs"/>
                <a:sym typeface="Graphik"/>
              </a:defRPr>
            </a:lvl5pPr>
          </a:lstStyle>
          <a:p>
            <a:pPr/>
            <a:r>
              <a:t>100%</a:t>
            </a:r>
          </a:p>
          <a:p>
            <a:pPr lvl="1"/>
            <a:r>
              <a:t/>
            </a:r>
          </a:p>
          <a:p>
            <a:pPr lvl="2"/>
            <a:r>
              <a:t/>
            </a:r>
          </a:p>
          <a:p>
            <a:pPr lvl="3"/>
            <a:r>
              <a:t/>
            </a:r>
          </a:p>
          <a:p>
            <a:pPr lvl="4"/>
            <a:r>
              <a:t/>
            </a:r>
          </a:p>
        </p:txBody>
      </p:sp>
      <p:sp>
        <p:nvSpPr>
          <p:cNvPr id="120" name="Rettangolo"/>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121" name="Rettangolo"/>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12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zione">
    <p:bg>
      <p:bgPr>
        <a:solidFill>
          <a:srgbClr val="FFFFFF"/>
        </a:solidFill>
      </p:bgPr>
    </p:bg>
    <p:spTree>
      <p:nvGrpSpPr>
        <p:cNvPr id="1" name=""/>
        <p:cNvGrpSpPr/>
        <p:nvPr/>
      </p:nvGrpSpPr>
      <p:grpSpPr>
        <a:xfrm>
          <a:off x="0" y="0"/>
          <a:ext cx="0" cy="0"/>
          <a:chOff x="0" y="0"/>
          <a:chExt cx="0" cy="0"/>
        </a:xfrm>
      </p:grpSpPr>
      <p:sp>
        <p:nvSpPr>
          <p:cNvPr id="129" name="Attribuzione"/>
          <p:cNvSpPr txBox="1"/>
          <p:nvPr>
            <p:ph type="body" sz="quarter" idx="21" hasCustomPrompt="1"/>
          </p:nvPr>
        </p:nvSpPr>
        <p:spPr>
          <a:xfrm>
            <a:off x="2252674" y="10353079"/>
            <a:ext cx="20691414" cy="567945"/>
          </a:xfrm>
          <a:prstGeom prst="rect">
            <a:avLst/>
          </a:prstGeom>
        </p:spPr>
        <p:txBody>
          <a:bodyPr/>
          <a:lstStyle>
            <a:lvl1pPr defTabSz="584200">
              <a:defRPr spc="-84" sz="2800"/>
            </a:lvl1pPr>
          </a:lstStyle>
          <a:p>
            <a:pPr/>
            <a:r>
              <a:t>Attribuzione </a:t>
            </a:r>
          </a:p>
        </p:txBody>
      </p:sp>
      <p:sp>
        <p:nvSpPr>
          <p:cNvPr id="130" name="Rettangolo"/>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131" name="Rettangolo"/>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132" name="Corpo livello uno…"/>
          <p:cNvSpPr txBox="1"/>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b="1" i="1" spc="-532" sz="13300">
                <a:latin typeface="+mn-lt"/>
                <a:ea typeface="+mn-ea"/>
                <a:cs typeface="+mn-cs"/>
                <a:sym typeface="Graphik"/>
              </a:defRPr>
            </a:lvl1pPr>
            <a:lvl2pPr marL="714375" indent="-257175" defTabSz="1160859">
              <a:lnSpc>
                <a:spcPct val="70000"/>
              </a:lnSpc>
              <a:defRPr b="1" i="1" spc="-532" sz="13300">
                <a:latin typeface="+mn-lt"/>
                <a:ea typeface="+mn-ea"/>
                <a:cs typeface="+mn-cs"/>
                <a:sym typeface="Graphik"/>
              </a:defRPr>
            </a:lvl2pPr>
            <a:lvl3pPr marL="714375" indent="200025" defTabSz="1160859">
              <a:lnSpc>
                <a:spcPct val="70000"/>
              </a:lnSpc>
              <a:defRPr b="1" i="1" spc="-532" sz="13300">
                <a:latin typeface="+mn-lt"/>
                <a:ea typeface="+mn-ea"/>
                <a:cs typeface="+mn-cs"/>
                <a:sym typeface="Graphik"/>
              </a:defRPr>
            </a:lvl3pPr>
            <a:lvl4pPr marL="714375" indent="657225" defTabSz="1160859">
              <a:lnSpc>
                <a:spcPct val="70000"/>
              </a:lnSpc>
              <a:defRPr b="1" i="1" spc="-532" sz="13300">
                <a:latin typeface="+mn-lt"/>
                <a:ea typeface="+mn-ea"/>
                <a:cs typeface="+mn-cs"/>
                <a:sym typeface="Graphik"/>
              </a:defRPr>
            </a:lvl4pPr>
            <a:lvl5pPr marL="714375" indent="1114425" defTabSz="1160859">
              <a:lnSpc>
                <a:spcPct val="70000"/>
              </a:lnSpc>
              <a:defRPr b="1" i="1" spc="-532" sz="13300">
                <a:latin typeface="+mn-lt"/>
                <a:ea typeface="+mn-ea"/>
                <a:cs typeface="+mn-cs"/>
                <a:sym typeface="Graphik"/>
              </a:defRPr>
            </a:lvl5pPr>
          </a:lstStyle>
          <a:p>
            <a:pPr/>
            <a:r>
              <a:t>“Citazione degna di nota”</a:t>
            </a:r>
          </a:p>
          <a:p>
            <a:pPr lvl="1"/>
            <a:r>
              <a:t/>
            </a:r>
          </a:p>
          <a:p>
            <a:pPr lvl="2"/>
            <a:r>
              <a:t/>
            </a:r>
          </a:p>
          <a:p>
            <a:pPr lvl="3"/>
            <a:r>
              <a:t/>
            </a:r>
          </a:p>
          <a:p>
            <a:pPr lvl="4"/>
            <a:r>
              <a:t/>
            </a:r>
          </a:p>
        </p:txBody>
      </p:sp>
      <p:sp>
        <p:nvSpPr>
          <p:cNvPr id="13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pagina">
    <p:bg>
      <p:bgPr>
        <a:solidFill>
          <a:srgbClr val="FFFFFF"/>
        </a:solidFill>
      </p:bgPr>
    </p:bg>
    <p:spTree>
      <p:nvGrpSpPr>
        <p:cNvPr id="1" name=""/>
        <p:cNvGrpSpPr/>
        <p:nvPr/>
      </p:nvGrpSpPr>
      <p:grpSpPr>
        <a:xfrm>
          <a:off x="0" y="0"/>
          <a:ext cx="0" cy="0"/>
          <a:chOff x="0" y="0"/>
          <a:chExt cx="0" cy="0"/>
        </a:xfrm>
      </p:grpSpPr>
      <p:sp>
        <p:nvSpPr>
          <p:cNvPr id="140" name="518839134_3132x2088.jpg"/>
          <p:cNvSpPr/>
          <p:nvPr>
            <p:ph type="pic" idx="21"/>
          </p:nvPr>
        </p:nvSpPr>
        <p:spPr>
          <a:xfrm>
            <a:off x="4076700" y="-3937000"/>
            <a:ext cx="26492200" cy="17661467"/>
          </a:xfrm>
          <a:prstGeom prst="rect">
            <a:avLst/>
          </a:prstGeom>
        </p:spPr>
        <p:txBody>
          <a:bodyPr lIns="91439" tIns="45719" rIns="91439" bIns="45719">
            <a:noAutofit/>
          </a:bodyPr>
          <a:lstStyle/>
          <a:p>
            <a:pPr/>
          </a:p>
        </p:txBody>
      </p:sp>
      <p:sp>
        <p:nvSpPr>
          <p:cNvPr id="141" name="766363123_1851x1194.jpg"/>
          <p:cNvSpPr/>
          <p:nvPr>
            <p:ph type="pic" sz="half" idx="22"/>
          </p:nvPr>
        </p:nvSpPr>
        <p:spPr>
          <a:xfrm>
            <a:off x="-1" y="-525805"/>
            <a:ext cx="12065001" cy="7782610"/>
          </a:xfrm>
          <a:prstGeom prst="rect">
            <a:avLst/>
          </a:prstGeom>
        </p:spPr>
        <p:txBody>
          <a:bodyPr lIns="91439" tIns="45719" rIns="91439" bIns="45719">
            <a:noAutofit/>
          </a:bodyPr>
          <a:lstStyle/>
          <a:p>
            <a:pPr/>
          </a:p>
        </p:txBody>
      </p:sp>
      <p:sp>
        <p:nvSpPr>
          <p:cNvPr id="142" name="981594838_2460x1641.jpg"/>
          <p:cNvSpPr/>
          <p:nvPr>
            <p:ph type="pic" sz="half" idx="23"/>
          </p:nvPr>
        </p:nvSpPr>
        <p:spPr>
          <a:xfrm>
            <a:off x="-1" y="6384784"/>
            <a:ext cx="12065001" cy="8048238"/>
          </a:xfrm>
          <a:prstGeom prst="rect">
            <a:avLst/>
          </a:prstGeom>
        </p:spPr>
        <p:txBody>
          <a:bodyPr lIns="91439" tIns="45719" rIns="91439" bIns="45719">
            <a:noAutofit/>
          </a:bodyPr>
          <a:lstStyle/>
          <a:p>
            <a:pPr/>
          </a:p>
        </p:txBody>
      </p:sp>
      <p:sp>
        <p:nvSpPr>
          <p:cNvPr id="14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bg>
      <p:bgPr>
        <a:solidFill>
          <a:srgbClr val="FFFFFF"/>
        </a:solidFill>
      </p:bgPr>
    </p:bg>
    <p:spTree>
      <p:nvGrpSpPr>
        <p:cNvPr id="1" name=""/>
        <p:cNvGrpSpPr/>
        <p:nvPr/>
      </p:nvGrpSpPr>
      <p:grpSpPr>
        <a:xfrm>
          <a:off x="0" y="0"/>
          <a:ext cx="0" cy="0"/>
          <a:chOff x="0" y="0"/>
          <a:chExt cx="0" cy="0"/>
        </a:xfrm>
      </p:grpSpPr>
      <p:sp>
        <p:nvSpPr>
          <p:cNvPr id="150" name="463013163_3048x2031.jpg"/>
          <p:cNvSpPr/>
          <p:nvPr>
            <p:ph type="pic" idx="21"/>
          </p:nvPr>
        </p:nvSpPr>
        <p:spPr>
          <a:xfrm>
            <a:off x="0" y="-1266000"/>
            <a:ext cx="24384000" cy="16248002"/>
          </a:xfrm>
          <a:prstGeom prst="rect">
            <a:avLst/>
          </a:prstGeom>
        </p:spPr>
        <p:txBody>
          <a:bodyPr lIns="91439" tIns="45719" rIns="91439" bIns="45719">
            <a:noAutofit/>
          </a:bodyPr>
          <a:lstStyle/>
          <a:p>
            <a:pPr/>
          </a:p>
        </p:txBody>
      </p:sp>
      <p:sp>
        <p:nvSpPr>
          <p:cNvPr id="15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a">
    <p:bg>
      <p:bgPr>
        <a:solidFill>
          <a:srgbClr val="FFFFFF"/>
        </a:solidFill>
      </p:bgPr>
    </p:bg>
    <p:spTree>
      <p:nvGrpSpPr>
        <p:cNvPr id="1" name=""/>
        <p:cNvGrpSpPr/>
        <p:nvPr/>
      </p:nvGrpSpPr>
      <p:grpSpPr>
        <a:xfrm>
          <a:off x="0" y="0"/>
          <a:ext cx="0" cy="0"/>
          <a:chOff x="0" y="0"/>
          <a:chExt cx="0" cy="0"/>
        </a:xfrm>
      </p:grpSpPr>
      <p:sp>
        <p:nvSpPr>
          <p:cNvPr id="15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foto">
    <p:bg>
      <p:bgPr>
        <a:solidFill>
          <a:srgbClr val="FFFFFF"/>
        </a:solidFill>
      </p:bgPr>
    </p:bg>
    <p:spTree>
      <p:nvGrpSpPr>
        <p:cNvPr id="1" name=""/>
        <p:cNvGrpSpPr/>
        <p:nvPr/>
      </p:nvGrpSpPr>
      <p:grpSpPr>
        <a:xfrm>
          <a:off x="0" y="0"/>
          <a:ext cx="0" cy="0"/>
          <a:chOff x="0" y="0"/>
          <a:chExt cx="0" cy="0"/>
        </a:xfrm>
      </p:grpSpPr>
      <p:sp>
        <p:nvSpPr>
          <p:cNvPr id="20" name="1014407370_Retouch_4050x2379.jpg"/>
          <p:cNvSpPr/>
          <p:nvPr>
            <p:ph type="pic" idx="21"/>
          </p:nvPr>
        </p:nvSpPr>
        <p:spPr>
          <a:xfrm>
            <a:off x="-685800" y="-6146800"/>
            <a:ext cx="34201100" cy="20089980"/>
          </a:xfrm>
          <a:prstGeom prst="rect">
            <a:avLst/>
          </a:prstGeom>
        </p:spPr>
        <p:txBody>
          <a:bodyPr lIns="91439" tIns="45719" rIns="91439" bIns="45719">
            <a:noAutofit/>
          </a:bodyPr>
          <a:lstStyle/>
          <a:p>
            <a:pPr/>
          </a:p>
        </p:txBody>
      </p:sp>
      <p:sp>
        <p:nvSpPr>
          <p:cNvPr id="21" name="Titolo presentazione"/>
          <p:cNvSpPr txBox="1"/>
          <p:nvPr>
            <p:ph type="title" hasCustomPrompt="1"/>
          </p:nvPr>
        </p:nvSpPr>
        <p:spPr>
          <a:xfrm>
            <a:off x="1295400" y="4384675"/>
            <a:ext cx="21869400" cy="4699000"/>
          </a:xfrm>
          <a:prstGeom prst="rect">
            <a:avLst/>
          </a:prstGeom>
        </p:spPr>
        <p:txBody>
          <a:bodyPr/>
          <a:lstStyle/>
          <a:p>
            <a:pPr/>
            <a:r>
              <a:t>Titolo presentazione</a:t>
            </a:r>
          </a:p>
        </p:txBody>
      </p:sp>
      <p:sp>
        <p:nvSpPr>
          <p:cNvPr id="22" name="Corpo livello uno…"/>
          <p:cNvSpPr txBox="1"/>
          <p:nvPr>
            <p:ph type="body" sz="quarter" idx="1" hasCustomPrompt="1"/>
          </p:nvPr>
        </p:nvSpPr>
        <p:spPr>
          <a:xfrm>
            <a:off x="1295400" y="9268776"/>
            <a:ext cx="21869400" cy="1422714"/>
          </a:xfrm>
          <a:prstGeom prst="rect">
            <a:avLst/>
          </a:prstGeom>
        </p:spPr>
        <p:txBody>
          <a:bodyPr/>
          <a:lstStyle/>
          <a:p>
            <a:pPr/>
            <a:r>
              <a:t>Sottotitolo presentazione</a:t>
            </a:r>
          </a:p>
          <a:p>
            <a:pPr lvl="1"/>
            <a:r>
              <a:t/>
            </a:r>
          </a:p>
          <a:p>
            <a:pPr lvl="2"/>
            <a:r>
              <a:t/>
            </a:r>
          </a:p>
          <a:p>
            <a:pPr lvl="3"/>
            <a:r>
              <a:t/>
            </a:r>
          </a:p>
          <a:p>
            <a:pPr lvl="4"/>
            <a:r>
              <a:t/>
            </a:r>
          </a:p>
        </p:txBody>
      </p:sp>
      <p:sp>
        <p:nvSpPr>
          <p:cNvPr id="2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foto 2">
    <p:bg>
      <p:bgPr>
        <a:solidFill>
          <a:srgbClr val="FFFFFF"/>
        </a:solidFill>
      </p:bgPr>
    </p:bg>
    <p:spTree>
      <p:nvGrpSpPr>
        <p:cNvPr id="1" name=""/>
        <p:cNvGrpSpPr/>
        <p:nvPr/>
      </p:nvGrpSpPr>
      <p:grpSpPr>
        <a:xfrm>
          <a:off x="0" y="0"/>
          <a:ext cx="0" cy="0"/>
          <a:chOff x="0" y="0"/>
          <a:chExt cx="0" cy="0"/>
        </a:xfrm>
      </p:grpSpPr>
      <p:sp>
        <p:nvSpPr>
          <p:cNvPr id="30" name="518839134_3132x2088.jpg"/>
          <p:cNvSpPr/>
          <p:nvPr>
            <p:ph type="pic" idx="21"/>
          </p:nvPr>
        </p:nvSpPr>
        <p:spPr>
          <a:xfrm>
            <a:off x="8922063" y="-1"/>
            <a:ext cx="20573998" cy="13716000"/>
          </a:xfrm>
          <a:prstGeom prst="rect">
            <a:avLst/>
          </a:prstGeom>
        </p:spPr>
        <p:txBody>
          <a:bodyPr lIns="91439" tIns="45719" rIns="91439" bIns="45719">
            <a:noAutofit/>
          </a:bodyPr>
          <a:lstStyle/>
          <a:p>
            <a:pPr/>
          </a:p>
        </p:txBody>
      </p:sp>
      <p:sp>
        <p:nvSpPr>
          <p:cNvPr id="31" name="Titolo"/>
          <p:cNvSpPr txBox="1"/>
          <p:nvPr>
            <p:ph type="title" hasCustomPrompt="1"/>
          </p:nvPr>
        </p:nvSpPr>
        <p:spPr>
          <a:xfrm>
            <a:off x="1295400" y="3743016"/>
            <a:ext cx="11442700" cy="5334001"/>
          </a:xfrm>
          <a:prstGeom prst="rect">
            <a:avLst/>
          </a:prstGeom>
        </p:spPr>
        <p:txBody>
          <a:bodyPr/>
          <a:lstStyle/>
          <a:p>
            <a:pPr/>
            <a:r>
              <a:t>Titolo</a:t>
            </a:r>
          </a:p>
        </p:txBody>
      </p:sp>
      <p:sp>
        <p:nvSpPr>
          <p:cNvPr id="32" name="Corpo livello uno…"/>
          <p:cNvSpPr txBox="1"/>
          <p:nvPr>
            <p:ph type="body" sz="quarter" idx="1" hasCustomPrompt="1"/>
          </p:nvPr>
        </p:nvSpPr>
        <p:spPr>
          <a:xfrm>
            <a:off x="1295400" y="9271000"/>
            <a:ext cx="11442700" cy="3175000"/>
          </a:xfrm>
          <a:prstGeom prst="rect">
            <a:avLst/>
          </a:prstGeom>
        </p:spPr>
        <p:txBody>
          <a:bodyPr/>
          <a:lstStyle/>
          <a:p>
            <a:pPr/>
            <a:r>
              <a:t>Sottotitolo diapositiva</a:t>
            </a:r>
          </a:p>
          <a:p>
            <a:pPr lvl="1"/>
            <a:r>
              <a:t/>
            </a:r>
          </a:p>
          <a:p>
            <a:pPr lvl="2"/>
            <a:r>
              <a:t/>
            </a:r>
          </a:p>
          <a:p>
            <a:pPr lvl="3"/>
            <a:r>
              <a:t/>
            </a:r>
          </a:p>
          <a:p>
            <a:pPr lvl="4"/>
            <a:r>
              <a:t/>
            </a:r>
          </a:p>
        </p:txBody>
      </p:sp>
      <p:sp>
        <p:nvSpPr>
          <p:cNvPr id="3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punti elenco">
    <p:bg>
      <p:bgPr>
        <a:solidFill>
          <a:srgbClr val="FFFFFF"/>
        </a:solidFill>
      </p:bgPr>
    </p:bg>
    <p:spTree>
      <p:nvGrpSpPr>
        <p:cNvPr id="1" name=""/>
        <p:cNvGrpSpPr/>
        <p:nvPr/>
      </p:nvGrpSpPr>
      <p:grpSpPr>
        <a:xfrm>
          <a:off x="0" y="0"/>
          <a:ext cx="0" cy="0"/>
          <a:chOff x="0" y="0"/>
          <a:chExt cx="0" cy="0"/>
        </a:xfrm>
      </p:grpSpPr>
      <p:sp>
        <p:nvSpPr>
          <p:cNvPr id="40" name="Autore e data"/>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Autore e data</a:t>
            </a:r>
          </a:p>
        </p:txBody>
      </p:sp>
      <p:sp>
        <p:nvSpPr>
          <p:cNvPr id="41" name="Sottotitolo diapositiva"/>
          <p:cNvSpPr txBox="1"/>
          <p:nvPr>
            <p:ph type="body" sz="quarter" idx="22" hasCustomPrompt="1"/>
          </p:nvPr>
        </p:nvSpPr>
        <p:spPr>
          <a:xfrm>
            <a:off x="1295400" y="3543455"/>
            <a:ext cx="21869400" cy="694056"/>
          </a:xfrm>
          <a:prstGeom prst="rect">
            <a:avLst/>
          </a:prstGeom>
        </p:spPr>
        <p:txBody>
          <a:bodyPr/>
          <a:lstStyle/>
          <a:p>
            <a:pPr/>
            <a:r>
              <a:t>Sottotitolo diapositiva</a:t>
            </a:r>
          </a:p>
        </p:txBody>
      </p:sp>
      <p:sp>
        <p:nvSpPr>
          <p:cNvPr id="42" name="Rettangolo"/>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43" name="Rettangolo"/>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44" name="Titolo"/>
          <p:cNvSpPr txBox="1"/>
          <p:nvPr>
            <p:ph type="title" hasCustomPrompt="1"/>
          </p:nvPr>
        </p:nvSpPr>
        <p:spPr>
          <a:xfrm>
            <a:off x="1295400" y="1620697"/>
            <a:ext cx="21869400" cy="1778386"/>
          </a:xfrm>
          <a:prstGeom prst="rect">
            <a:avLst/>
          </a:prstGeom>
        </p:spPr>
        <p:txBody>
          <a:bodyPr anchor="t"/>
          <a:lstStyle>
            <a:lvl1pPr defTabSz="584200">
              <a:defRPr spc="-400" sz="10000"/>
            </a:lvl1pPr>
          </a:lstStyle>
          <a:p>
            <a:pPr/>
            <a:r>
              <a:t>Titolo</a:t>
            </a:r>
          </a:p>
        </p:txBody>
      </p:sp>
      <p:sp>
        <p:nvSpPr>
          <p:cNvPr id="45" name="Corpo livello uno…"/>
          <p:cNvSpPr txBox="1"/>
          <p:nvPr>
            <p:ph type="body" idx="1" hasCustomPrompt="1"/>
          </p:nvPr>
        </p:nvSpPr>
        <p:spPr>
          <a:xfrm>
            <a:off x="1295400" y="5270500"/>
            <a:ext cx="21869400" cy="7137400"/>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Testo elenco puntato diapositiva</a:t>
            </a:r>
          </a:p>
          <a:p>
            <a:pPr lvl="1"/>
            <a:r>
              <a:t/>
            </a:r>
          </a:p>
          <a:p>
            <a:pPr lvl="2"/>
            <a:r>
              <a:t/>
            </a:r>
          </a:p>
          <a:p>
            <a:pPr lvl="3"/>
            <a:r>
              <a:t/>
            </a:r>
          </a:p>
          <a:p>
            <a:pPr lvl="4"/>
            <a:r>
              <a:t/>
            </a:r>
          </a:p>
        </p:txBody>
      </p:sp>
      <p:sp>
        <p:nvSpPr>
          <p:cNvPr id="46" name="Numero diapositiva"/>
          <p:cNvSpPr txBox="1"/>
          <p:nvPr>
            <p:ph type="sldNum" sz="quarter" idx="2"/>
          </p:nvPr>
        </p:nvSpPr>
        <p:spPr>
          <a:xfrm>
            <a:off x="22793706" y="12981031"/>
            <a:ext cx="361189" cy="40411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ti elenco">
    <p:bg>
      <p:bgPr>
        <a:solidFill>
          <a:srgbClr val="FFFFFF"/>
        </a:solidFill>
      </p:bgPr>
    </p:bg>
    <p:spTree>
      <p:nvGrpSpPr>
        <p:cNvPr id="1" name=""/>
        <p:cNvGrpSpPr/>
        <p:nvPr/>
      </p:nvGrpSpPr>
      <p:grpSpPr>
        <a:xfrm>
          <a:off x="0" y="0"/>
          <a:ext cx="0" cy="0"/>
          <a:chOff x="0" y="0"/>
          <a:chExt cx="0" cy="0"/>
        </a:xfrm>
      </p:grpSpPr>
      <p:sp>
        <p:nvSpPr>
          <p:cNvPr id="53" name="Autore e data"/>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Autore e data</a:t>
            </a:r>
          </a:p>
        </p:txBody>
      </p:sp>
      <p:sp>
        <p:nvSpPr>
          <p:cNvPr id="54" name="Corpo livello uno…"/>
          <p:cNvSpPr txBox="1"/>
          <p:nvPr>
            <p:ph type="body" idx="1" hasCustomPrompt="1"/>
          </p:nvPr>
        </p:nvSpPr>
        <p:spPr>
          <a:xfrm>
            <a:off x="1295400" y="5270500"/>
            <a:ext cx="21869400" cy="7135317"/>
          </a:xfrm>
          <a:prstGeom prst="rect">
            <a:avLst/>
          </a:prstGeom>
        </p:spPr>
        <p:txBody>
          <a:bodyPr numCol="2" spcCol="1093469"/>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Testo elenco puntato diapositiva</a:t>
            </a:r>
          </a:p>
          <a:p>
            <a:pPr lvl="1"/>
            <a:r>
              <a:t/>
            </a:r>
          </a:p>
          <a:p>
            <a:pPr lvl="2"/>
            <a:r>
              <a:t/>
            </a:r>
          </a:p>
          <a:p>
            <a:pPr lvl="3"/>
            <a:r>
              <a:t/>
            </a:r>
          </a:p>
          <a:p>
            <a:pPr lvl="4"/>
            <a:r>
              <a:t/>
            </a:r>
          </a:p>
        </p:txBody>
      </p:sp>
      <p:sp>
        <p:nvSpPr>
          <p:cNvPr id="55" name="Rettangolo"/>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56" name="Rettangolo"/>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5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punti elenco e foto">
    <p:bg>
      <p:bgPr>
        <a:solidFill>
          <a:srgbClr val="FFFFFF"/>
        </a:solidFill>
      </p:bgPr>
    </p:bg>
    <p:spTree>
      <p:nvGrpSpPr>
        <p:cNvPr id="1" name=""/>
        <p:cNvGrpSpPr/>
        <p:nvPr/>
      </p:nvGrpSpPr>
      <p:grpSpPr>
        <a:xfrm>
          <a:off x="0" y="0"/>
          <a:ext cx="0" cy="0"/>
          <a:chOff x="0" y="0"/>
          <a:chExt cx="0" cy="0"/>
        </a:xfrm>
      </p:grpSpPr>
      <p:sp>
        <p:nvSpPr>
          <p:cNvPr id="64" name="981594838_2460x1641.jpg"/>
          <p:cNvSpPr/>
          <p:nvPr>
            <p:ph type="pic" idx="21"/>
          </p:nvPr>
        </p:nvSpPr>
        <p:spPr>
          <a:xfrm>
            <a:off x="10236489" y="-1"/>
            <a:ext cx="20561460" cy="13716000"/>
          </a:xfrm>
          <a:prstGeom prst="rect">
            <a:avLst/>
          </a:prstGeom>
        </p:spPr>
        <p:txBody>
          <a:bodyPr lIns="91439" tIns="45719" rIns="91439" bIns="45719">
            <a:noAutofit/>
          </a:bodyPr>
          <a:lstStyle/>
          <a:p>
            <a:pPr/>
          </a:p>
        </p:txBody>
      </p:sp>
      <p:sp>
        <p:nvSpPr>
          <p:cNvPr id="65" name="Corpo livello uno…"/>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Testo elenco puntato diapositiva</a:t>
            </a:r>
          </a:p>
          <a:p>
            <a:pPr lvl="1"/>
            <a:r>
              <a:t/>
            </a:r>
          </a:p>
          <a:p>
            <a:pPr lvl="2"/>
            <a:r>
              <a:t/>
            </a:r>
          </a:p>
          <a:p>
            <a:pPr lvl="3"/>
            <a:r>
              <a:t/>
            </a:r>
          </a:p>
          <a:p>
            <a:pPr lvl="4"/>
            <a:r>
              <a:t/>
            </a:r>
          </a:p>
        </p:txBody>
      </p:sp>
      <p:sp>
        <p:nvSpPr>
          <p:cNvPr id="66" name="Rettangolo"/>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67" name="Autore e data"/>
          <p:cNvSpPr txBox="1"/>
          <p:nvPr>
            <p:ph type="body" sz="quarter" idx="22" hasCustomPrompt="1"/>
          </p:nvPr>
        </p:nvSpPr>
        <p:spPr>
          <a:xfrm>
            <a:off x="1295400" y="12955885"/>
            <a:ext cx="114427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Autore e data</a:t>
            </a:r>
          </a:p>
        </p:txBody>
      </p:sp>
      <p:sp>
        <p:nvSpPr>
          <p:cNvPr id="68" name="Titolo"/>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Titolo</a:t>
            </a:r>
          </a:p>
        </p:txBody>
      </p:sp>
      <p:sp>
        <p:nvSpPr>
          <p:cNvPr id="69" name="Sottotitolo diapositiva"/>
          <p:cNvSpPr txBox="1"/>
          <p:nvPr>
            <p:ph type="body" sz="quarter" idx="23" hasCustomPrompt="1"/>
          </p:nvPr>
        </p:nvSpPr>
        <p:spPr>
          <a:xfrm>
            <a:off x="1295400" y="4092575"/>
            <a:ext cx="11442701" cy="678372"/>
          </a:xfrm>
          <a:prstGeom prst="rect">
            <a:avLst/>
          </a:prstGeom>
        </p:spPr>
        <p:txBody>
          <a:bodyPr/>
          <a:lstStyle>
            <a:lvl1pPr defTabSz="566674">
              <a:defRPr spc="-101" sz="3395"/>
            </a:lvl1pPr>
          </a:lstStyle>
          <a:p>
            <a:pPr/>
            <a:r>
              <a:t>Sottotitolo diapositiva</a:t>
            </a:r>
          </a:p>
        </p:txBody>
      </p:sp>
      <p:sp>
        <p:nvSpPr>
          <p:cNvPr id="7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zion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7" name="Titolo sezione"/>
          <p:cNvSpPr txBox="1"/>
          <p:nvPr>
            <p:ph type="title" hasCustomPrompt="1"/>
          </p:nvPr>
        </p:nvSpPr>
        <p:spPr>
          <a:xfrm>
            <a:off x="1295400" y="5404408"/>
            <a:ext cx="21869400" cy="2881785"/>
          </a:xfrm>
          <a:prstGeom prst="rect">
            <a:avLst/>
          </a:prstGeom>
        </p:spPr>
        <p:txBody>
          <a:bodyPr anchor="ctr"/>
          <a:lstStyle>
            <a:lvl1pPr defTabSz="825500">
              <a:defRPr spc="-408" sz="10200"/>
            </a:lvl1pPr>
          </a:lstStyle>
          <a:p>
            <a:pPr/>
            <a:r>
              <a:t>Titolo sezione</a:t>
            </a:r>
          </a:p>
        </p:txBody>
      </p:sp>
      <p:sp>
        <p:nvSpPr>
          <p:cNvPr id="7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titolo">
    <p:bg>
      <p:bgPr>
        <a:solidFill>
          <a:srgbClr val="FFFFFF"/>
        </a:solidFill>
      </p:bgPr>
    </p:bg>
    <p:spTree>
      <p:nvGrpSpPr>
        <p:cNvPr id="1" name=""/>
        <p:cNvGrpSpPr/>
        <p:nvPr/>
      </p:nvGrpSpPr>
      <p:grpSpPr>
        <a:xfrm>
          <a:off x="0" y="0"/>
          <a:ext cx="0" cy="0"/>
          <a:chOff x="0" y="0"/>
          <a:chExt cx="0" cy="0"/>
        </a:xfrm>
      </p:grpSpPr>
      <p:sp>
        <p:nvSpPr>
          <p:cNvPr id="85" name="Autore e data"/>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Autore e data</a:t>
            </a:r>
          </a:p>
        </p:txBody>
      </p:sp>
      <p:sp>
        <p:nvSpPr>
          <p:cNvPr id="86" name="Sottotitolo diapositiva"/>
          <p:cNvSpPr txBox="1"/>
          <p:nvPr>
            <p:ph type="body" sz="quarter" idx="22" hasCustomPrompt="1"/>
          </p:nvPr>
        </p:nvSpPr>
        <p:spPr>
          <a:xfrm>
            <a:off x="1295400" y="3543455"/>
            <a:ext cx="21869400" cy="694056"/>
          </a:xfrm>
          <a:prstGeom prst="rect">
            <a:avLst/>
          </a:prstGeom>
        </p:spPr>
        <p:txBody>
          <a:bodyPr/>
          <a:lstStyle/>
          <a:p>
            <a:pPr/>
            <a:r>
              <a:t>Sottotitolo diapositiva </a:t>
            </a:r>
          </a:p>
        </p:txBody>
      </p:sp>
      <p:sp>
        <p:nvSpPr>
          <p:cNvPr id="87" name="Rettangolo"/>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88" name="Rettangolo"/>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89" name="Titolo"/>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Titolo</a:t>
            </a:r>
          </a:p>
        </p:txBody>
      </p:sp>
      <p:sp>
        <p:nvSpPr>
          <p:cNvPr id="9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gramma">
    <p:bg>
      <p:bgPr>
        <a:solidFill>
          <a:srgbClr val="FFFFFF"/>
        </a:solidFill>
      </p:bgPr>
    </p:bg>
    <p:spTree>
      <p:nvGrpSpPr>
        <p:cNvPr id="1" name=""/>
        <p:cNvGrpSpPr/>
        <p:nvPr/>
      </p:nvGrpSpPr>
      <p:grpSpPr>
        <a:xfrm>
          <a:off x="0" y="0"/>
          <a:ext cx="0" cy="0"/>
          <a:chOff x="0" y="0"/>
          <a:chExt cx="0" cy="0"/>
        </a:xfrm>
      </p:grpSpPr>
      <p:sp>
        <p:nvSpPr>
          <p:cNvPr id="97" name="Autore e data"/>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Autore e data</a:t>
            </a:r>
          </a:p>
        </p:txBody>
      </p:sp>
      <p:sp>
        <p:nvSpPr>
          <p:cNvPr id="98" name="Sottotitolo programma"/>
          <p:cNvSpPr txBox="1"/>
          <p:nvPr>
            <p:ph type="body" sz="quarter" idx="22" hasCustomPrompt="1"/>
          </p:nvPr>
        </p:nvSpPr>
        <p:spPr>
          <a:xfrm>
            <a:off x="1295400" y="3543455"/>
            <a:ext cx="21869400" cy="694056"/>
          </a:xfrm>
          <a:prstGeom prst="rect">
            <a:avLst/>
          </a:prstGeom>
        </p:spPr>
        <p:txBody>
          <a:bodyPr/>
          <a:lstStyle/>
          <a:p>
            <a:pPr/>
            <a:r>
              <a:t>Sottotitolo programma</a:t>
            </a:r>
          </a:p>
        </p:txBody>
      </p:sp>
      <p:sp>
        <p:nvSpPr>
          <p:cNvPr id="99" name="Corpo livello uno…"/>
          <p:cNvSpPr txBox="1"/>
          <p:nvPr>
            <p:ph type="body" idx="1" hasCustomPrompt="1"/>
          </p:nvPr>
        </p:nvSpPr>
        <p:spPr>
          <a:xfrm>
            <a:off x="1295400" y="5118100"/>
            <a:ext cx="21869400" cy="7137400"/>
          </a:xfrm>
          <a:prstGeom prst="rect">
            <a:avLst/>
          </a:prstGeom>
        </p:spPr>
        <p:txBody>
          <a:bodyPr/>
          <a:lstStyle>
            <a:lvl1pPr defTabSz="825500">
              <a:spcBef>
                <a:spcPts val="3200"/>
              </a:spcBef>
              <a:defRPr b="1" cap="none" spc="-53" sz="5400" u="sng">
                <a:latin typeface="+mn-lt"/>
                <a:ea typeface="+mn-ea"/>
                <a:cs typeface="+mn-cs"/>
                <a:sym typeface="Graphik"/>
              </a:defRPr>
            </a:lvl1pPr>
            <a:lvl2pPr defTabSz="825500">
              <a:spcBef>
                <a:spcPts val="3200"/>
              </a:spcBef>
              <a:defRPr b="1" cap="none" spc="-53" sz="5400" u="sng">
                <a:latin typeface="+mn-lt"/>
                <a:ea typeface="+mn-ea"/>
                <a:cs typeface="+mn-cs"/>
                <a:sym typeface="Graphik"/>
              </a:defRPr>
            </a:lvl2pPr>
            <a:lvl3pPr defTabSz="825500">
              <a:spcBef>
                <a:spcPts val="3200"/>
              </a:spcBef>
              <a:defRPr b="1" cap="none" spc="-53" sz="5400" u="sng">
                <a:latin typeface="+mn-lt"/>
                <a:ea typeface="+mn-ea"/>
                <a:cs typeface="+mn-cs"/>
                <a:sym typeface="Graphik"/>
              </a:defRPr>
            </a:lvl3pPr>
            <a:lvl4pPr defTabSz="825500">
              <a:spcBef>
                <a:spcPts val="3200"/>
              </a:spcBef>
              <a:defRPr b="1" cap="none" spc="-53" sz="5400" u="sng">
                <a:latin typeface="+mn-lt"/>
                <a:ea typeface="+mn-ea"/>
                <a:cs typeface="+mn-cs"/>
                <a:sym typeface="Graphik"/>
              </a:defRPr>
            </a:lvl4pPr>
            <a:lvl5pPr defTabSz="825500">
              <a:spcBef>
                <a:spcPts val="3200"/>
              </a:spcBef>
              <a:defRPr b="1" cap="none" spc="-53" sz="5400" u="sng">
                <a:latin typeface="+mn-lt"/>
                <a:ea typeface="+mn-ea"/>
                <a:cs typeface="+mn-cs"/>
                <a:sym typeface="Graphik"/>
              </a:defRPr>
            </a:lvl5pPr>
          </a:lstStyle>
          <a:p>
            <a:pPr/>
            <a:r>
              <a:t>Argomenti del programma</a:t>
            </a:r>
          </a:p>
          <a:p>
            <a:pPr lvl="1"/>
            <a:r>
              <a:t/>
            </a:r>
          </a:p>
          <a:p>
            <a:pPr lvl="2"/>
            <a:r>
              <a:t/>
            </a:r>
          </a:p>
          <a:p>
            <a:pPr lvl="3"/>
            <a:r>
              <a:t/>
            </a:r>
          </a:p>
          <a:p>
            <a:pPr lvl="4"/>
            <a:r>
              <a:t/>
            </a:r>
          </a:p>
        </p:txBody>
      </p:sp>
      <p:sp>
        <p:nvSpPr>
          <p:cNvPr id="100" name="Rettangolo"/>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101" name="Rettangolo"/>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pc="-44" sz="2200">
                <a:latin typeface="Graphik Semibold"/>
                <a:ea typeface="Graphik Semibold"/>
                <a:cs typeface="Graphik Semibold"/>
                <a:sym typeface="Graphik Semibold"/>
              </a:defRPr>
            </a:pPr>
          </a:p>
        </p:txBody>
      </p:sp>
      <p:sp>
        <p:nvSpPr>
          <p:cNvPr id="102" name="Titolo programma"/>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Titolo programma</a:t>
            </a:r>
          </a:p>
        </p:txBody>
      </p:sp>
      <p:sp>
        <p:nvSpPr>
          <p:cNvPr id="10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olo presentazione"/>
          <p:cNvSpPr txBox="1"/>
          <p:nvPr>
            <p:ph type="title" hasCustomPrompt="1"/>
          </p:nvPr>
        </p:nvSpPr>
        <p:spPr>
          <a:xfrm>
            <a:off x="1298349" y="4384675"/>
            <a:ext cx="21869401" cy="469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Titolo presentazione</a:t>
            </a:r>
          </a:p>
        </p:txBody>
      </p:sp>
      <p:sp>
        <p:nvSpPr>
          <p:cNvPr id="3" name="Corpo livello uno…"/>
          <p:cNvSpPr txBox="1"/>
          <p:nvPr>
            <p:ph type="body" idx="1" hasCustomPrompt="1"/>
          </p:nvPr>
        </p:nvSpPr>
        <p:spPr>
          <a:xfrm>
            <a:off x="1298349" y="9268776"/>
            <a:ext cx="21869401" cy="14022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Sottotitolo presentazione </a:t>
            </a:r>
          </a:p>
          <a:p>
            <a:pPr lvl="1"/>
            <a:r>
              <a:t/>
            </a:r>
          </a:p>
          <a:p>
            <a:pPr lvl="2"/>
            <a:r>
              <a:t/>
            </a:r>
          </a:p>
          <a:p>
            <a:pPr lvl="3"/>
            <a:r>
              <a:t/>
            </a:r>
          </a:p>
          <a:p>
            <a:pPr lvl="4"/>
            <a:r>
              <a:t/>
            </a:r>
          </a:p>
        </p:txBody>
      </p:sp>
      <p:sp>
        <p:nvSpPr>
          <p:cNvPr id="4" name="Numero diapositiva"/>
          <p:cNvSpPr txBox="1"/>
          <p:nvPr>
            <p:ph type="sldNum" sz="quarter" idx="2"/>
          </p:nvPr>
        </p:nvSpPr>
        <p:spPr>
          <a:xfrm>
            <a:off x="22797516" y="12979146"/>
            <a:ext cx="361189" cy="404115"/>
          </a:xfrm>
          <a:prstGeom prst="rect">
            <a:avLst/>
          </a:prstGeom>
          <a:ln w="12700">
            <a:miter lim="400000"/>
          </a:ln>
        </p:spPr>
        <p:txBody>
          <a:bodyPr wrap="none" lIns="50800" tIns="50800" rIns="50800" bIns="50800" anchor="b">
            <a:spAutoFit/>
          </a:bodyPr>
          <a:lstStyle>
            <a:lvl1pPr defTabSz="3428914">
              <a:lnSpc>
                <a:spcPct val="100000"/>
              </a:lnSpc>
              <a:spcBef>
                <a:spcPts val="0"/>
              </a:spcBef>
              <a:tabLst/>
              <a:defRPr spc="0" sz="1800">
                <a:latin typeface="+mn-lt"/>
                <a:ea typeface="+mn-ea"/>
                <a:cs typeface="+mn-cs"/>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1pPr>
      <a:lvl2pPr marL="0" marR="0" indent="4572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2pPr>
      <a:lvl3pPr marL="0" marR="0" indent="9144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3pPr>
      <a:lvl4pPr marL="0" marR="0" indent="13716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4pPr>
      <a:lvl5pPr marL="0" marR="0" indent="18288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5pPr>
      <a:lvl6pPr marL="0" marR="0" indent="22860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6pPr>
      <a:lvl7pPr marL="0" marR="0" indent="27432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7pPr>
      <a:lvl8pPr marL="0" marR="0" indent="32004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8pPr>
      <a:lvl9pPr marL="0" marR="0" indent="36576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9pPr>
    </p:titleStyle>
    <p:bodyStyle>
      <a:lvl1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9pPr>
    </p:bodyStyle>
    <p:otherStyle>
      <a:lvl1pPr marL="0" marR="0" indent="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1pPr>
      <a:lvl2pPr marL="0" marR="0" indent="4572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2pPr>
      <a:lvl3pPr marL="0" marR="0" indent="9144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3pPr>
      <a:lvl4pPr marL="0" marR="0" indent="13716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4pPr>
      <a:lvl5pPr marL="0" marR="0" indent="18288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5pPr>
      <a:lvl6pPr marL="0" marR="0" indent="22860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6pPr>
      <a:lvl7pPr marL="0" marR="0" indent="27432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7pPr>
      <a:lvl8pPr marL="0" marR="0" indent="32004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8pPr>
      <a:lvl9pPr marL="0" marR="0" indent="36576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167" name="“SCRIVANIE GIURIDICHE”…"/>
          <p:cNvSpPr txBox="1"/>
          <p:nvPr>
            <p:ph type="ctrTitle"/>
          </p:nvPr>
        </p:nvSpPr>
        <p:spPr>
          <a:prstGeom prst="rect">
            <a:avLst/>
          </a:prstGeom>
        </p:spPr>
        <p:txBody>
          <a:bodyPr/>
          <a:lstStyle/>
          <a:p>
            <a:pPr algn="ctr" defTabSz="457200">
              <a:lnSpc>
                <a:spcPct val="100000"/>
              </a:lnSpc>
              <a:spcBef>
                <a:spcPts val="1200"/>
              </a:spcBef>
              <a:defRPr cap="none" spc="0" sz="5600">
                <a:solidFill>
                  <a:schemeClr val="accent1">
                    <a:hueOff val="1476394"/>
                    <a:lumOff val="-17455"/>
                  </a:schemeClr>
                </a:solidFill>
                <a:latin typeface="Times Roman"/>
                <a:ea typeface="Times Roman"/>
                <a:cs typeface="Times Roman"/>
                <a:sym typeface="Times Roman"/>
              </a:defRPr>
            </a:pPr>
            <a:r>
              <a:t>“SCRIVANIE GIURIDICHE” </a:t>
            </a:r>
            <a:endParaRPr b="0" sz="1200"/>
          </a:p>
          <a:p>
            <a:pPr algn="ctr" defTabSz="457200">
              <a:lnSpc>
                <a:spcPct val="100000"/>
              </a:lnSpc>
              <a:spcBef>
                <a:spcPts val="1200"/>
              </a:spcBef>
              <a:defRPr cap="none" spc="0" sz="2933">
                <a:solidFill>
                  <a:schemeClr val="accent1">
                    <a:hueOff val="1476394"/>
                    <a:lumOff val="-17455"/>
                  </a:schemeClr>
                </a:solidFill>
                <a:latin typeface="Times Roman"/>
                <a:ea typeface="Times Roman"/>
                <a:cs typeface="Times Roman"/>
                <a:sym typeface="Times Roman"/>
              </a:defRPr>
            </a:pPr>
            <a:r>
              <a:rPr sz="3200"/>
              <a:t>CORSI DI FORMAZIONE ED AGGIORNAMENTO IN DIRITTO CIVILE E PENALE </a:t>
            </a:r>
            <a:endParaRPr sz="3200"/>
          </a:p>
          <a:p>
            <a:pPr algn="ctr" defTabSz="457200">
              <a:lnSpc>
                <a:spcPct val="100000"/>
              </a:lnSpc>
              <a:spcBef>
                <a:spcPts val="1200"/>
              </a:spcBef>
              <a:defRPr cap="none" spc="0" sz="2933">
                <a:solidFill>
                  <a:schemeClr val="accent1">
                    <a:hueOff val="1476394"/>
                    <a:lumOff val="-17455"/>
                  </a:schemeClr>
                </a:solidFill>
                <a:latin typeface="Times Roman"/>
                <a:ea typeface="Times Roman"/>
                <a:cs typeface="Times Roman"/>
                <a:sym typeface="Times Roman"/>
              </a:defRPr>
            </a:pPr>
            <a:r>
              <a:t>20 anni dalla L. 28 Marzo 2001 n.149: Il minore ha diritto ad una famiglia </a:t>
            </a:r>
            <a:endParaRPr b="0" sz="1200"/>
          </a:p>
          <a:p>
            <a:pPr algn="ctr" defTabSz="457200">
              <a:lnSpc>
                <a:spcPct val="100000"/>
              </a:lnSpc>
              <a:spcBef>
                <a:spcPts val="1200"/>
              </a:spcBef>
              <a:defRPr b="0" cap="none" spc="0" sz="2666">
                <a:solidFill>
                  <a:schemeClr val="accent1">
                    <a:hueOff val="1476394"/>
                    <a:lumOff val="-17455"/>
                  </a:schemeClr>
                </a:solidFill>
                <a:latin typeface="Times Roman"/>
                <a:ea typeface="Times Roman"/>
                <a:cs typeface="Times Roman"/>
                <a:sym typeface="Times Roman"/>
              </a:defRPr>
            </a:pPr>
            <a:r>
              <a:t>6 – 13 – 20 – 27 aprile e 4 – 11 maggio 2021 </a:t>
            </a:r>
            <a:endParaRPr sz="1200"/>
          </a:p>
        </p:txBody>
      </p:sp>
      <p:sp>
        <p:nvSpPr>
          <p:cNvPr id="168" name="TERZO INCONTRO…"/>
          <p:cNvSpPr txBox="1"/>
          <p:nvPr>
            <p:ph type="subTitle" sz="quarter" idx="1"/>
          </p:nvPr>
        </p:nvSpPr>
        <p:spPr>
          <a:xfrm>
            <a:off x="1251462" y="8830267"/>
            <a:ext cx="21963174" cy="2979057"/>
          </a:xfrm>
          <a:prstGeom prst="rect">
            <a:avLst/>
          </a:prstGeom>
        </p:spPr>
        <p:txBody>
          <a:bodyPr/>
          <a:lstStyle/>
          <a:p>
            <a:pPr defTabSz="182880">
              <a:spcBef>
                <a:spcPts val="400"/>
              </a:spcBef>
              <a:defRPr b="1" cap="none" spc="0" sz="1173">
                <a:latin typeface="Times Roman"/>
                <a:ea typeface="Times Roman"/>
                <a:cs typeface="Times Roman"/>
                <a:sym typeface="Times Roman"/>
              </a:defRPr>
            </a:pPr>
            <a:endParaRPr b="0" sz="480"/>
          </a:p>
          <a:p>
            <a:pPr algn="ctr" defTabSz="182880">
              <a:lnSpc>
                <a:spcPct val="120000"/>
              </a:lnSpc>
              <a:spcBef>
                <a:spcPts val="400"/>
              </a:spcBef>
              <a:defRPr b="1" cap="none" i="1" spc="0" sz="2480">
                <a:solidFill>
                  <a:schemeClr val="accent1">
                    <a:hueOff val="1476394"/>
                    <a:lumOff val="-17455"/>
                  </a:schemeClr>
                </a:solidFill>
                <a:latin typeface="Times Roman"/>
                <a:ea typeface="Times Roman"/>
                <a:cs typeface="Times Roman"/>
                <a:sym typeface="Times Roman"/>
              </a:defRPr>
            </a:pPr>
            <a:r>
              <a:t>TERZO INCONTRO </a:t>
            </a:r>
          </a:p>
          <a:p>
            <a:pPr algn="ctr" defTabSz="182880">
              <a:lnSpc>
                <a:spcPct val="120000"/>
              </a:lnSpc>
              <a:spcBef>
                <a:spcPts val="400"/>
              </a:spcBef>
              <a:defRPr b="1" cap="none" i="1" spc="0" sz="2480">
                <a:solidFill>
                  <a:schemeClr val="accent1">
                    <a:hueOff val="1476394"/>
                    <a:lumOff val="-17455"/>
                  </a:schemeClr>
                </a:solidFill>
                <a:latin typeface="Times Roman"/>
                <a:ea typeface="Times Roman"/>
                <a:cs typeface="Times Roman"/>
                <a:sym typeface="Times Roman"/>
              </a:defRPr>
            </a:pPr>
            <a:r>
              <a:t>20 aprile 2021 (Ore 15:00 – 18:00) </a:t>
            </a:r>
          </a:p>
          <a:p>
            <a:pPr algn="ctr" defTabSz="182880">
              <a:lnSpc>
                <a:spcPct val="120000"/>
              </a:lnSpc>
              <a:spcBef>
                <a:spcPts val="400"/>
              </a:spcBef>
              <a:defRPr b="1" cap="none" spc="0" sz="3280">
                <a:solidFill>
                  <a:schemeClr val="accent1">
                    <a:hueOff val="1476394"/>
                    <a:lumOff val="-17455"/>
                  </a:schemeClr>
                </a:solidFill>
                <a:latin typeface="Times Roman"/>
                <a:ea typeface="Times Roman"/>
                <a:cs typeface="Times Roman"/>
                <a:sym typeface="Times Roman"/>
              </a:defRPr>
            </a:pPr>
            <a:r>
              <a:t>ADOZIONE DEL MINORE </a:t>
            </a:r>
          </a:p>
          <a:p>
            <a:pPr algn="ctr" defTabSz="182880">
              <a:lnSpc>
                <a:spcPct val="120000"/>
              </a:lnSpc>
              <a:spcBef>
                <a:spcPts val="400"/>
              </a:spcBef>
              <a:defRPr b="1" cap="none" spc="0" sz="3280">
                <a:solidFill>
                  <a:schemeClr val="accent1">
                    <a:hueOff val="1476394"/>
                    <a:lumOff val="-17455"/>
                  </a:schemeClr>
                </a:solidFill>
                <a:latin typeface="Times Roman"/>
                <a:ea typeface="Times Roman"/>
                <a:cs typeface="Times Roman"/>
                <a:sym typeface="Times Roman"/>
              </a:defRPr>
            </a:pPr>
            <a:r>
              <a:t>Avv. Ilaria Fuccaro</a:t>
            </a:r>
          </a:p>
          <a:p>
            <a:pPr algn="ctr" defTabSz="182880">
              <a:lnSpc>
                <a:spcPct val="120000"/>
              </a:lnSpc>
              <a:spcBef>
                <a:spcPts val="400"/>
              </a:spcBef>
              <a:defRPr b="1" cap="none" spc="0" sz="3280">
                <a:solidFill>
                  <a:schemeClr val="accent1">
                    <a:hueOff val="1476394"/>
                    <a:lumOff val="-17455"/>
                  </a:schemeClr>
                </a:solidFill>
                <a:latin typeface="Times Roman"/>
                <a:ea typeface="Times Roman"/>
                <a:cs typeface="Times Roman"/>
                <a:sym typeface="Times Roman"/>
              </a:defRPr>
            </a:pPr>
          </a:p>
          <a:p>
            <a:pPr algn="ctr" defTabSz="182880">
              <a:lnSpc>
                <a:spcPct val="120000"/>
              </a:lnSpc>
              <a:spcBef>
                <a:spcPts val="400"/>
              </a:spcBef>
              <a:defRPr b="1" cap="none" spc="0" sz="3280">
                <a:solidFill>
                  <a:schemeClr val="accent1">
                    <a:hueOff val="1476394"/>
                    <a:lumOff val="-17455"/>
                  </a:schemeClr>
                </a:solidFill>
                <a:latin typeface="Times Roman"/>
                <a:ea typeface="Times Roman"/>
                <a:cs typeface="Times Roman"/>
                <a:sym typeface="Times Roman"/>
              </a:defRPr>
            </a:pPr>
            <a:r>
              <a:t>Avvo</a:t>
            </a:r>
          </a:p>
          <a:p>
            <a:pPr algn="ctr" defTabSz="182880">
              <a:lnSpc>
                <a:spcPct val="120000"/>
              </a:lnSpc>
              <a:spcBef>
                <a:spcPts val="400"/>
              </a:spcBef>
              <a:defRPr b="1" cap="none" spc="0" sz="3280">
                <a:solidFill>
                  <a:schemeClr val="accent1">
                    <a:hueOff val="1476394"/>
                    <a:lumOff val="-17455"/>
                  </a:schemeClr>
                </a:solidFill>
                <a:latin typeface="Times Roman"/>
                <a:ea typeface="Times Roman"/>
                <a:cs typeface="Times Roman"/>
                <a:sym typeface="Times Roman"/>
              </a:defRPr>
            </a:pPr>
          </a:p>
          <a:p>
            <a:pPr algn="ctr" defTabSz="182880">
              <a:lnSpc>
                <a:spcPct val="120000"/>
              </a:lnSpc>
              <a:spcBef>
                <a:spcPts val="400"/>
              </a:spcBef>
              <a:defRPr b="1" cap="none" spc="0" sz="3280">
                <a:solidFill>
                  <a:schemeClr val="accent1">
                    <a:hueOff val="1476394"/>
                    <a:lumOff val="-17455"/>
                  </a:schemeClr>
                </a:solidFill>
                <a:latin typeface="Times Roman"/>
                <a:ea typeface="Times Roman"/>
                <a:cs typeface="Times Roman"/>
                <a:sym typeface="Times Roman"/>
              </a:defRPr>
            </a:pPr>
          </a:p>
          <a:p>
            <a:pPr algn="ctr" defTabSz="182880">
              <a:lnSpc>
                <a:spcPct val="120000"/>
              </a:lnSpc>
              <a:spcBef>
                <a:spcPts val="400"/>
              </a:spcBef>
              <a:defRPr b="1" cap="none" spc="0" sz="3280">
                <a:solidFill>
                  <a:schemeClr val="accent1">
                    <a:hueOff val="1476394"/>
                    <a:lumOff val="-17455"/>
                  </a:schemeClr>
                </a:solidFill>
                <a:latin typeface="Times Roman"/>
                <a:ea typeface="Times Roman"/>
                <a:cs typeface="Times Roman"/>
                <a:sym typeface="Times Roman"/>
              </a:defRPr>
            </a:pPr>
          </a:p>
          <a:p>
            <a:pPr algn="ctr" defTabSz="182880">
              <a:lnSpc>
                <a:spcPct val="120000"/>
              </a:lnSpc>
              <a:spcBef>
                <a:spcPts val="400"/>
              </a:spcBef>
              <a:defRPr b="1" cap="none" i="1" spc="0" sz="2480">
                <a:solidFill>
                  <a:schemeClr val="accent1">
                    <a:hueOff val="1476394"/>
                    <a:lumOff val="-17455"/>
                  </a:schemeClr>
                </a:solidFill>
                <a:latin typeface="Times Roman"/>
                <a:ea typeface="Times Roman"/>
                <a:cs typeface="Times Roman"/>
                <a:sym typeface="Times Roman"/>
              </a:defRPr>
            </a:pPr>
          </a:p>
          <a:p>
            <a:pPr algn="ctr" defTabSz="182880">
              <a:lnSpc>
                <a:spcPct val="120000"/>
              </a:lnSpc>
              <a:spcBef>
                <a:spcPts val="400"/>
              </a:spcBef>
              <a:defRPr b="1" cap="none" i="1" spc="0" sz="2480">
                <a:solidFill>
                  <a:schemeClr val="accent1">
                    <a:hueOff val="1476394"/>
                    <a:lumOff val="-17455"/>
                  </a:schemeClr>
                </a:solidFill>
                <a:latin typeface="Times Roman"/>
                <a:ea typeface="Times Roman"/>
                <a:cs typeface="Times Roman"/>
                <a:sym typeface="Times Roman"/>
              </a:defRPr>
            </a:pPr>
          </a:p>
          <a:p>
            <a:pPr algn="ctr" defTabSz="182880">
              <a:lnSpc>
                <a:spcPct val="120000"/>
              </a:lnSpc>
              <a:spcBef>
                <a:spcPts val="400"/>
              </a:spcBef>
              <a:defRPr b="1" cap="none" i="1" spc="0" sz="2480">
                <a:solidFill>
                  <a:schemeClr val="accent1">
                    <a:hueOff val="1476394"/>
                    <a:lumOff val="-17455"/>
                  </a:schemeClr>
                </a:solidFill>
                <a:latin typeface="Times Roman"/>
                <a:ea typeface="Times Roman"/>
                <a:cs typeface="Times Roman"/>
                <a:sym typeface="Times Roman"/>
              </a:defRPr>
            </a:pPr>
            <a:r>
              <a:t>ADOZIO</a:t>
            </a:r>
          </a:p>
          <a:p>
            <a:pPr algn="ctr" defTabSz="182880">
              <a:lnSpc>
                <a:spcPct val="120000"/>
              </a:lnSpc>
              <a:spcBef>
                <a:spcPts val="400"/>
              </a:spcBef>
              <a:defRPr b="1" cap="none" i="1" spc="0" sz="2480">
                <a:solidFill>
                  <a:schemeClr val="accent1">
                    <a:hueOff val="1476394"/>
                    <a:lumOff val="-17455"/>
                  </a:schemeClr>
                </a:solidFill>
                <a:latin typeface="Times Roman"/>
                <a:ea typeface="Times Roman"/>
                <a:cs typeface="Times Roman"/>
                <a:sym typeface="Times Roman"/>
              </a:defRPr>
            </a:pPr>
            <a:r>
              <a:t>A</a:t>
            </a:r>
          </a:p>
          <a:p>
            <a:pPr algn="ctr" defTabSz="182880">
              <a:lnSpc>
                <a:spcPct val="120000"/>
              </a:lnSpc>
              <a:spcBef>
                <a:spcPts val="400"/>
              </a:spcBef>
              <a:defRPr b="1" cap="none" i="1" spc="0" sz="2480">
                <a:solidFill>
                  <a:schemeClr val="accent1">
                    <a:hueOff val="1476394"/>
                    <a:lumOff val="-17455"/>
                  </a:schemeClr>
                </a:solidFill>
                <a:latin typeface="Times Roman"/>
                <a:ea typeface="Times Roman"/>
                <a:cs typeface="Times Roman"/>
                <a:sym typeface="Times Roman"/>
              </a:defRPr>
            </a:pPr>
            <a:endParaRPr b="0" i="0"/>
          </a:p>
          <a:p>
            <a:pPr algn="ctr" defTabSz="182880">
              <a:lnSpc>
                <a:spcPct val="120000"/>
              </a:lnSpc>
              <a:spcBef>
                <a:spcPts val="400"/>
              </a:spcBef>
              <a:defRPr b="1" cap="none" spc="0" sz="2480">
                <a:solidFill>
                  <a:schemeClr val="accent1">
                    <a:hueOff val="1476394"/>
                    <a:lumOff val="-17455"/>
                  </a:schemeClr>
                </a:solidFill>
                <a:latin typeface="Times Roman"/>
                <a:ea typeface="Times Roman"/>
                <a:cs typeface="Times Roman"/>
                <a:sym typeface="Times Roman"/>
              </a:defRPr>
            </a:pPr>
            <a:r>
              <a:rPr b="0"/>
              <a:t>Ore 14:45 </a:t>
            </a:r>
            <a:r>
              <a:t>COLLEGAMENTO ALL’AUDITORIUM VIRTUALE </a:t>
            </a:r>
            <a:r>
              <a:rPr b="0"/>
              <a:t>Ore 15:00 </a:t>
            </a:r>
            <a:r>
              <a:t>APERTURA DEI LAVORI </a:t>
            </a:r>
            <a:endParaRPr b="0"/>
          </a:p>
          <a:p>
            <a:pPr algn="ctr" defTabSz="182880">
              <a:lnSpc>
                <a:spcPct val="120000"/>
              </a:lnSpc>
              <a:spcBef>
                <a:spcPts val="400"/>
              </a:spcBef>
              <a:defRPr b="1" cap="none" spc="0" sz="2480">
                <a:solidFill>
                  <a:schemeClr val="accent1">
                    <a:hueOff val="1476394"/>
                    <a:lumOff val="-17455"/>
                  </a:schemeClr>
                </a:solidFill>
                <a:latin typeface="Times Roman"/>
                <a:ea typeface="Times Roman"/>
                <a:cs typeface="Times Roman"/>
                <a:sym typeface="Times Roman"/>
              </a:defRPr>
            </a:pPr>
            <a:r>
              <a:t>ADOZIONE DEL MINORE </a:t>
            </a:r>
            <a:endParaRPr b="0"/>
          </a:p>
        </p:txBody>
      </p:sp>
      <p:pic>
        <p:nvPicPr>
          <p:cNvPr id="169" name="page1image26905648.png" descr="page1image26905648.png"/>
          <p:cNvPicPr>
            <a:picLocks noChangeAspect="1"/>
          </p:cNvPicPr>
          <p:nvPr/>
        </p:nvPicPr>
        <p:blipFill>
          <a:blip r:embed="rId2">
            <a:extLst/>
          </a:blip>
          <a:stretch>
            <a:fillRect/>
          </a:stretch>
        </p:blipFill>
        <p:spPr>
          <a:xfrm>
            <a:off x="663454" y="665506"/>
            <a:ext cx="3933859" cy="1760457"/>
          </a:xfrm>
          <a:prstGeom prst="rect">
            <a:avLst/>
          </a:prstGeom>
          <a:ln w="12700">
            <a:miter lim="400000"/>
          </a:ln>
        </p:spPr>
      </p:pic>
      <p:sp>
        <p:nvSpPr>
          <p:cNvPr id="170" name="Testo"/>
          <p:cNvSpPr txBox="1"/>
          <p:nvPr/>
        </p:nvSpPr>
        <p:spPr>
          <a:xfrm>
            <a:off x="663454" y="707997"/>
            <a:ext cx="1524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00000"/>
              </a:lnSpc>
              <a:spcBef>
                <a:spcPts val="0"/>
              </a:spcBef>
              <a:tabLst/>
              <a:defRPr spc="0" sz="1200">
                <a:latin typeface="Times Roman"/>
                <a:ea typeface="Times Roman"/>
                <a:cs typeface="Times Roman"/>
                <a:sym typeface="Times Roman"/>
              </a:defRPr>
            </a:lvl1pPr>
          </a:lstStyle>
          <a:p>
            <a:pPr/>
            <a:r>
              <a:t> </a:t>
            </a:r>
          </a:p>
        </p:txBody>
      </p:sp>
      <p:pic>
        <p:nvPicPr>
          <p:cNvPr id="171" name="page1image26905856.jpg" descr="page1image26905856.jpg"/>
          <p:cNvPicPr>
            <a:picLocks noChangeAspect="1"/>
          </p:cNvPicPr>
          <p:nvPr/>
        </p:nvPicPr>
        <p:blipFill>
          <a:blip r:embed="rId3">
            <a:extLst/>
          </a:blip>
          <a:stretch>
            <a:fillRect/>
          </a:stretch>
        </p:blipFill>
        <p:spPr>
          <a:xfrm>
            <a:off x="10378516" y="565144"/>
            <a:ext cx="3010851" cy="2378500"/>
          </a:xfrm>
          <a:prstGeom prst="rect">
            <a:avLst/>
          </a:prstGeom>
          <a:ln w="12700">
            <a:miter lim="400000"/>
          </a:ln>
        </p:spPr>
      </p:pic>
      <p:sp>
        <p:nvSpPr>
          <p:cNvPr id="172" name="Testo"/>
          <p:cNvSpPr txBox="1"/>
          <p:nvPr/>
        </p:nvSpPr>
        <p:spPr>
          <a:xfrm>
            <a:off x="9619284" y="-232727"/>
            <a:ext cx="1524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00000"/>
              </a:lnSpc>
              <a:spcBef>
                <a:spcPts val="0"/>
              </a:spcBef>
              <a:tabLst/>
              <a:defRPr spc="0" sz="1200">
                <a:latin typeface="Times Roman"/>
                <a:ea typeface="Times Roman"/>
                <a:cs typeface="Times Roman"/>
                <a:sym typeface="Times Roman"/>
              </a:defRPr>
            </a:lvl1pPr>
          </a:lstStyle>
          <a:p>
            <a:pPr/>
            <a:r>
              <a:t> </a:t>
            </a:r>
          </a:p>
        </p:txBody>
      </p:sp>
      <p:pic>
        <p:nvPicPr>
          <p:cNvPr id="173" name="page1image26906064.png" descr="page1image26906064.png"/>
          <p:cNvPicPr>
            <a:picLocks noChangeAspect="1"/>
          </p:cNvPicPr>
          <p:nvPr/>
        </p:nvPicPr>
        <p:blipFill>
          <a:blip r:embed="rId4">
            <a:extLst/>
          </a:blip>
          <a:stretch>
            <a:fillRect/>
          </a:stretch>
        </p:blipFill>
        <p:spPr>
          <a:xfrm>
            <a:off x="18408039" y="525550"/>
            <a:ext cx="4724401" cy="1803401"/>
          </a:xfrm>
          <a:prstGeom prst="rect">
            <a:avLst/>
          </a:prstGeom>
          <a:ln w="12700">
            <a:miter lim="400000"/>
          </a:ln>
        </p:spPr>
      </p:pic>
      <p:sp>
        <p:nvSpPr>
          <p:cNvPr id="174" name="Testo"/>
          <p:cNvSpPr txBox="1"/>
          <p:nvPr/>
        </p:nvSpPr>
        <p:spPr>
          <a:xfrm>
            <a:off x="18408039" y="296950"/>
            <a:ext cx="1524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00000"/>
              </a:lnSpc>
              <a:spcBef>
                <a:spcPts val="0"/>
              </a:spcBef>
              <a:tabLst/>
              <a:defRPr spc="0" sz="1200">
                <a:latin typeface="Times Roman"/>
                <a:ea typeface="Times Roman"/>
                <a:cs typeface="Times Roman"/>
                <a:sym typeface="Times Roman"/>
              </a:defRPr>
            </a:lvl1pPr>
          </a:lstStyle>
          <a:p>
            <a:pPr/>
            <a:r>
              <a:t>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10" name="Avv. Ilaria Fuccaro, 20 aprile 2021"/>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1">
                    <a:hueOff val="1476394"/>
                    <a:lumOff val="-17455"/>
                  </a:schemeClr>
                </a:solidFill>
              </a:defRPr>
            </a:lvl1pPr>
          </a:lstStyle>
          <a:p>
            <a:pPr/>
            <a:r>
              <a:t>Avv. Ilaria Fuccaro, 20 aprile 2021</a:t>
            </a:r>
          </a:p>
        </p:txBody>
      </p:sp>
      <p:sp>
        <p:nvSpPr>
          <p:cNvPr id="211" name="Sottotitolo diapositiva"/>
          <p:cNvSpPr txBox="1"/>
          <p:nvPr>
            <p:ph type="body" idx="22"/>
          </p:nvPr>
        </p:nvSpPr>
        <p:spPr>
          <a:prstGeom prst="rect">
            <a:avLst/>
          </a:prstGeom>
        </p:spPr>
        <p:txBody>
          <a:bodyPr/>
          <a:lstStyle/>
          <a:p>
            <a:pPr/>
          </a:p>
        </p:txBody>
      </p:sp>
      <p:sp>
        <p:nvSpPr>
          <p:cNvPr id="212" name="Tipi di procedimento:"/>
          <p:cNvSpPr txBox="1"/>
          <p:nvPr>
            <p:ph type="title"/>
          </p:nvPr>
        </p:nvSpPr>
        <p:spPr>
          <a:prstGeom prst="rect">
            <a:avLst/>
          </a:prstGeom>
        </p:spPr>
        <p:txBody>
          <a:bodyPr/>
          <a:lstStyle>
            <a:lvl1pPr>
              <a:defRPr b="0" spc="-328" sz="8200">
                <a:solidFill>
                  <a:schemeClr val="accent1">
                    <a:hueOff val="1476394"/>
                    <a:lumOff val="-17455"/>
                  </a:schemeClr>
                </a:solidFill>
                <a:latin typeface="Bodoni SvtyTwo ITC TT-Book"/>
                <a:ea typeface="Bodoni SvtyTwo ITC TT-Book"/>
                <a:cs typeface="Bodoni SvtyTwo ITC TT-Book"/>
                <a:sym typeface="Bodoni SvtyTwo ITC TT-Book"/>
              </a:defRPr>
            </a:lvl1pPr>
          </a:lstStyle>
          <a:p>
            <a:pPr/>
            <a:r>
              <a:t>Tipi di procedimento:</a:t>
            </a:r>
          </a:p>
        </p:txBody>
      </p:sp>
      <p:sp>
        <p:nvSpPr>
          <p:cNvPr id="213" name="procedimento sommario e celere: minore orfano di entrambi i genitori, no parenti entro il quarto grado, no riconoscimento da parte dei genitori, no dichiarazione giudiziale di paternità o maternità (art. 11 co. 2 l. ad.);…"/>
          <p:cNvSpPr txBox="1"/>
          <p:nvPr>
            <p:ph type="body" idx="1"/>
          </p:nvPr>
        </p:nvSpPr>
        <p:spPr>
          <a:prstGeom prst="rect">
            <a:avLst/>
          </a:prstGeom>
        </p:spPr>
        <p:txBody>
          <a:bodyPr/>
          <a:lstStyle/>
          <a:p>
            <a:pPr marL="889000" indent="-889000">
              <a:lnSpc>
                <a:spcPct val="150000"/>
              </a:lnSpc>
              <a:buSzPct val="100000"/>
              <a:buAutoNum type="arabicPeriod" startAt="1"/>
              <a:defRPr>
                <a:solidFill>
                  <a:schemeClr val="accent1">
                    <a:hueOff val="1476394"/>
                    <a:lumOff val="-17455"/>
                  </a:schemeClr>
                </a:solidFill>
                <a:latin typeface="Bodoni SvtyTwo ITC TT-Book"/>
                <a:ea typeface="Bodoni SvtyTwo ITC TT-Book"/>
                <a:cs typeface="Bodoni SvtyTwo ITC TT-Book"/>
                <a:sym typeface="Bodoni SvtyTwo ITC TT-Book"/>
              </a:defRPr>
            </a:pPr>
            <a:r>
              <a:t>procedimento sommario e celere: minore orfano di entrambi i genitori, no parenti entro il quarto grado, no riconoscimento da parte dei genitori, no dichiarazione giudiziale di paternità o maternità (art. 11 co. 2 l. ad.);</a:t>
            </a:r>
          </a:p>
          <a:p>
            <a:pPr marL="889000" indent="-889000">
              <a:lnSpc>
                <a:spcPct val="150000"/>
              </a:lnSpc>
              <a:buSzPct val="100000"/>
              <a:buAutoNum type="arabicPeriod" startAt="1"/>
              <a:defRPr>
                <a:solidFill>
                  <a:schemeClr val="accent1">
                    <a:hueOff val="1476394"/>
                    <a:lumOff val="-17455"/>
                  </a:schemeClr>
                </a:solidFill>
                <a:latin typeface="Bodoni SvtyTwo ITC TT-Book"/>
                <a:ea typeface="Bodoni SvtyTwo ITC TT-Book"/>
                <a:cs typeface="Bodoni SvtyTwo ITC TT-Book"/>
                <a:sym typeface="Bodoni SvtyTwo ITC TT-Book"/>
              </a:defRPr>
            </a:pPr>
            <a:r>
              <a:t>Procedimento ordinario: esistenza genitori o parenti entro il quarto grado con rapporti significativi con il minore (artt. 12-19 l. ad.).</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15" name="Avv. ilaria Fuccaro, 20 aprile 2021"/>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1">
                    <a:hueOff val="1476394"/>
                    <a:lumOff val="-17455"/>
                  </a:schemeClr>
                </a:solidFill>
              </a:defRPr>
            </a:lvl1pPr>
          </a:lstStyle>
          <a:p>
            <a:pPr/>
            <a:r>
              <a:t>Avv. ilaria Fuccaro, 20 aprile 2021</a:t>
            </a:r>
          </a:p>
        </p:txBody>
      </p:sp>
      <p:sp>
        <p:nvSpPr>
          <p:cNvPr id="216" name="Sottotitolo diapositiva"/>
          <p:cNvSpPr txBox="1"/>
          <p:nvPr>
            <p:ph type="body" idx="22"/>
          </p:nvPr>
        </p:nvSpPr>
        <p:spPr>
          <a:prstGeom prst="rect">
            <a:avLst/>
          </a:prstGeom>
        </p:spPr>
        <p:txBody>
          <a:bodyPr/>
          <a:lstStyle/>
          <a:p>
            <a:pPr/>
          </a:p>
        </p:txBody>
      </p:sp>
      <p:sp>
        <p:nvSpPr>
          <p:cNvPr id="217" name="Partecipazione  del  minore  di  età"/>
          <p:cNvSpPr txBox="1"/>
          <p:nvPr>
            <p:ph type="title"/>
          </p:nvPr>
        </p:nvSpPr>
        <p:spPr>
          <a:prstGeom prst="rect">
            <a:avLst/>
          </a:prstGeom>
        </p:spPr>
        <p:txBody>
          <a:bodyPr/>
          <a:lstStyle>
            <a:lvl1pPr>
              <a:defRPr b="0" spc="-328" sz="82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Partecipazione  del  minore  di  età</a:t>
            </a:r>
          </a:p>
        </p:txBody>
      </p:sp>
      <p:sp>
        <p:nvSpPr>
          <p:cNvPr id="218" name="- ascolto del minore a pena di nullità, in quanto parte necessaria, se ha compiuto 12 anni o anche di età inferiore, se capace di discernimento;…"/>
          <p:cNvSpPr txBox="1"/>
          <p:nvPr>
            <p:ph type="body" idx="1"/>
          </p:nvPr>
        </p:nvSpPr>
        <p:spPr>
          <a:prstGeom prst="rect">
            <a:avLst/>
          </a:prstGeom>
        </p:spPr>
        <p:txBody>
          <a:bodyPr/>
          <a:lstStyle/>
          <a:p>
            <a:pPr defTabSz="479044">
              <a:lnSpc>
                <a:spcPct val="150000"/>
              </a:lnSpc>
              <a:spcBef>
                <a:spcPts val="2700"/>
              </a:spcBef>
              <a:defRPr sz="3280">
                <a:solidFill>
                  <a:schemeClr val="accent1">
                    <a:hueOff val="1476394"/>
                    <a:lumOff val="-17455"/>
                  </a:schemeClr>
                </a:solidFill>
                <a:latin typeface="Bodoni SvtyTwo ITC TT-Book"/>
                <a:ea typeface="Bodoni SvtyTwo ITC TT-Book"/>
                <a:cs typeface="Bodoni SvtyTwo ITC TT-Book"/>
                <a:sym typeface="Bodoni SvtyTwo ITC TT-Book"/>
              </a:defRPr>
            </a:pPr>
            <a:r>
              <a:t>- ascolto del minore a pena di nullità, in quanto parte necessaria, se ha compiuto 12 anni o anche di età inferiore, se capace di discernimento;</a:t>
            </a:r>
          </a:p>
          <a:p>
            <a:pPr defTabSz="479044">
              <a:lnSpc>
                <a:spcPct val="150000"/>
              </a:lnSpc>
              <a:spcBef>
                <a:spcPts val="2700"/>
              </a:spcBef>
              <a:defRPr sz="3280">
                <a:solidFill>
                  <a:schemeClr val="accent1">
                    <a:hueOff val="1476394"/>
                    <a:lumOff val="-17455"/>
                  </a:schemeClr>
                </a:solidFill>
                <a:latin typeface="Bodoni SvtyTwo ITC TT-Book"/>
                <a:ea typeface="Bodoni SvtyTwo ITC TT-Book"/>
                <a:cs typeface="Bodoni SvtyTwo ITC TT-Book"/>
                <a:sym typeface="Bodoni SvtyTwo ITC TT-Book"/>
              </a:defRPr>
            </a:pPr>
            <a:r>
              <a:t>- non si tratta di mezzo istruttorio ma di una modalità di manifestazione delle sue opinioni (art. 7, 10, 15, 22, 23, 25 l. ad.; Convenzione Onu 1989; Convenzione Strasburgo 1996);</a:t>
            </a:r>
          </a:p>
          <a:p>
            <a:pPr defTabSz="479044">
              <a:lnSpc>
                <a:spcPct val="150000"/>
              </a:lnSpc>
              <a:spcBef>
                <a:spcPts val="2700"/>
              </a:spcBef>
              <a:defRPr sz="3280">
                <a:solidFill>
                  <a:schemeClr val="accent1">
                    <a:hueOff val="1476394"/>
                    <a:lumOff val="-17455"/>
                  </a:schemeClr>
                </a:solidFill>
                <a:latin typeface="Bodoni SvtyTwo ITC TT-Book"/>
                <a:ea typeface="Bodoni SvtyTwo ITC TT-Book"/>
                <a:cs typeface="Bodoni SvtyTwo ITC TT-Book"/>
                <a:sym typeface="Bodoni SvtyTwo ITC TT-Book"/>
              </a:defRPr>
            </a:pPr>
            <a:r>
              <a:t>- modalità </a:t>
            </a:r>
            <a:r>
              <a:rPr>
                <a:latin typeface="Bodoni SvtyTwo ITC TT-BookIta"/>
                <a:ea typeface="Bodoni SvtyTwo ITC TT-BookIta"/>
                <a:cs typeface="Bodoni SvtyTwo ITC TT-BookIta"/>
                <a:sym typeface="Bodoni SvtyTwo ITC TT-BookIta"/>
              </a:rPr>
              <a:t>ex</a:t>
            </a:r>
            <a:r>
              <a:t> artt. 336 </a:t>
            </a:r>
            <a:r>
              <a:rPr>
                <a:latin typeface="Bodoni SvtyTwo ITC TT-BookIta"/>
                <a:ea typeface="Bodoni SvtyTwo ITC TT-BookIta"/>
                <a:cs typeface="Bodoni SvtyTwo ITC TT-BookIta"/>
                <a:sym typeface="Bodoni SvtyTwo ITC TT-BookIta"/>
              </a:rPr>
              <a:t>bis</a:t>
            </a:r>
            <a:r>
              <a:t> c.c. e art. 38 disp. att. c.c.;</a:t>
            </a:r>
          </a:p>
          <a:p>
            <a:pPr defTabSz="479044">
              <a:lnSpc>
                <a:spcPct val="150000"/>
              </a:lnSpc>
              <a:spcBef>
                <a:spcPts val="2700"/>
              </a:spcBef>
              <a:defRPr sz="3280">
                <a:solidFill>
                  <a:schemeClr val="accent1">
                    <a:hueOff val="1476394"/>
                    <a:lumOff val="-17455"/>
                  </a:schemeClr>
                </a:solidFill>
                <a:latin typeface="Bodoni SvtyTwo ITC TT-Book"/>
                <a:ea typeface="Bodoni SvtyTwo ITC TT-Book"/>
                <a:cs typeface="Bodoni SvtyTwo ITC TT-Book"/>
                <a:sym typeface="Bodoni SvtyTwo ITC TT-Book"/>
              </a:defRPr>
            </a:pPr>
            <a:r>
              <a:t>- assistenza legale del minore di età a garanzia del giusto processo, diritto di difesa e principio del contraddittorio;</a:t>
            </a:r>
          </a:p>
          <a:p>
            <a:pPr defTabSz="479044">
              <a:lnSpc>
                <a:spcPct val="150000"/>
              </a:lnSpc>
              <a:spcBef>
                <a:spcPts val="2700"/>
              </a:spcBef>
              <a:defRPr sz="3280">
                <a:solidFill>
                  <a:schemeClr val="accent1">
                    <a:hueOff val="1476394"/>
                    <a:lumOff val="-17455"/>
                  </a:schemeClr>
                </a:solidFill>
                <a:latin typeface="Bodoni SvtyTwo ITC TT-Book"/>
                <a:ea typeface="Bodoni SvtyTwo ITC TT-Book"/>
                <a:cs typeface="Bodoni SvtyTwo ITC TT-Book"/>
                <a:sym typeface="Bodoni SvtyTwo ITC TT-Book"/>
              </a:defRPr>
            </a:pPr>
            <a:r>
              <a:t>- è richiesta la nomina di un curatore speciale, se non sia stato nominato un tutore o non esista al momento dell’apertura del procedimento o sussista un conflitto di interessi, anche solo potenziale, tra il minore ed il suo rappresentante legale.</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18">
                                            <p:bg/>
                                          </p:spTgt>
                                        </p:tgtEl>
                                        <p:attrNameLst>
                                          <p:attrName>style.visibility</p:attrName>
                                        </p:attrNameLst>
                                      </p:cBhvr>
                                      <p:to>
                                        <p:strVal val="visible"/>
                                      </p:to>
                                    </p:set>
                                    <p:anim calcmode="lin" valueType="num">
                                      <p:cBhvr>
                                        <p:cTn id="7" dur="1000" fill="hold"/>
                                        <p:tgtEl>
                                          <p:spTgt spid="218">
                                            <p:bg/>
                                          </p:spTgt>
                                        </p:tgtEl>
                                        <p:attrNameLst>
                                          <p:attrName>ppt_x</p:attrName>
                                        </p:attrNameLst>
                                      </p:cBhvr>
                                      <p:tavLst>
                                        <p:tav tm="0">
                                          <p:val>
                                            <p:strVal val="0-#ppt_w/2"/>
                                          </p:val>
                                        </p:tav>
                                        <p:tav tm="100000">
                                          <p:val>
                                            <p:strVal val="#ppt_x"/>
                                          </p:val>
                                        </p:tav>
                                      </p:tavLst>
                                    </p:anim>
                                    <p:anim calcmode="lin" valueType="num">
                                      <p:cBhvr>
                                        <p:cTn id="8" dur="1000" fill="hold"/>
                                        <p:tgtEl>
                                          <p:spTgt spid="218">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218">
                                            <p:txEl>
                                              <p:pRg st="0" end="0"/>
                                            </p:txEl>
                                          </p:spTgt>
                                        </p:tgtEl>
                                        <p:attrNameLst>
                                          <p:attrName>style.visibility</p:attrName>
                                        </p:attrNameLst>
                                      </p:cBhvr>
                                      <p:to>
                                        <p:strVal val="visible"/>
                                      </p:to>
                                    </p:set>
                                    <p:anim calcmode="lin" valueType="num">
                                      <p:cBhvr>
                                        <p:cTn id="11" dur="1000" fill="hold"/>
                                        <p:tgtEl>
                                          <p:spTgt spid="218">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2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218">
                                            <p:txEl>
                                              <p:pRg st="1" end="1"/>
                                            </p:txEl>
                                          </p:spTgt>
                                        </p:tgtEl>
                                        <p:attrNameLst>
                                          <p:attrName>style.visibility</p:attrName>
                                        </p:attrNameLst>
                                      </p:cBhvr>
                                      <p:to>
                                        <p:strVal val="visible"/>
                                      </p:to>
                                    </p:set>
                                    <p:anim calcmode="lin" valueType="num">
                                      <p:cBhvr>
                                        <p:cTn id="17" dur="1000" fill="hold"/>
                                        <p:tgtEl>
                                          <p:spTgt spid="218">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2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218">
                                            <p:txEl>
                                              <p:pRg st="2" end="2"/>
                                            </p:txEl>
                                          </p:spTgt>
                                        </p:tgtEl>
                                        <p:attrNameLst>
                                          <p:attrName>style.visibility</p:attrName>
                                        </p:attrNameLst>
                                      </p:cBhvr>
                                      <p:to>
                                        <p:strVal val="visible"/>
                                      </p:to>
                                    </p:set>
                                    <p:anim calcmode="lin" valueType="num">
                                      <p:cBhvr>
                                        <p:cTn id="23" dur="1000" fill="hold"/>
                                        <p:tgtEl>
                                          <p:spTgt spid="218">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2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1" fill="hold">
                                  <p:stCondLst>
                                    <p:cond delay="0"/>
                                  </p:stCondLst>
                                  <p:iterate type="el" backwards="0">
                                    <p:tmAbs val="0"/>
                                  </p:iterate>
                                  <p:childTnLst>
                                    <p:set>
                                      <p:cBhvr>
                                        <p:cTn id="28" fill="hold"/>
                                        <p:tgtEl>
                                          <p:spTgt spid="218">
                                            <p:txEl>
                                              <p:pRg st="3" end="3"/>
                                            </p:txEl>
                                          </p:spTgt>
                                        </p:tgtEl>
                                        <p:attrNameLst>
                                          <p:attrName>style.visibility</p:attrName>
                                        </p:attrNameLst>
                                      </p:cBhvr>
                                      <p:to>
                                        <p:strVal val="visible"/>
                                      </p:to>
                                    </p:set>
                                    <p:anim calcmode="lin" valueType="num">
                                      <p:cBhvr>
                                        <p:cTn id="29" dur="1000" fill="hold"/>
                                        <p:tgtEl>
                                          <p:spTgt spid="218">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2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 grpId="1" fill="hold">
                                  <p:stCondLst>
                                    <p:cond delay="0"/>
                                  </p:stCondLst>
                                  <p:iterate type="el" backwards="0">
                                    <p:tmAbs val="0"/>
                                  </p:iterate>
                                  <p:childTnLst>
                                    <p:set>
                                      <p:cBhvr>
                                        <p:cTn id="34" fill="hold"/>
                                        <p:tgtEl>
                                          <p:spTgt spid="218">
                                            <p:txEl>
                                              <p:pRg st="4" end="4"/>
                                            </p:txEl>
                                          </p:spTgt>
                                        </p:tgtEl>
                                        <p:attrNameLst>
                                          <p:attrName>style.visibility</p:attrName>
                                        </p:attrNameLst>
                                      </p:cBhvr>
                                      <p:to>
                                        <p:strVal val="visible"/>
                                      </p:to>
                                    </p:set>
                                    <p:anim calcmode="lin" valueType="num">
                                      <p:cBhvr>
                                        <p:cTn id="35" dur="1000" fill="hold"/>
                                        <p:tgtEl>
                                          <p:spTgt spid="218">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21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8"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20" name="Conclusione del procedimento:…"/>
          <p:cNvSpPr txBox="1"/>
          <p:nvPr/>
        </p:nvSpPr>
        <p:spPr>
          <a:xfrm>
            <a:off x="64402" y="2178050"/>
            <a:ext cx="24255197" cy="935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584200">
              <a:lnSpc>
                <a:spcPct val="100000"/>
              </a:lnSpc>
              <a:spcBef>
                <a:spcPts val="3300"/>
              </a:spcBef>
              <a:tabLst/>
              <a:defRPr spc="0" sz="6200">
                <a:solidFill>
                  <a:schemeClr val="accent1">
                    <a:hueOff val="1476394"/>
                    <a:lumOff val="-17455"/>
                  </a:schemeClr>
                </a:solidFill>
                <a:latin typeface="Bodoni SvtyTwo ITC TT-Bold"/>
                <a:ea typeface="Bodoni SvtyTwo ITC TT-Bold"/>
                <a:cs typeface="Bodoni SvtyTwo ITC TT-Bold"/>
                <a:sym typeface="Bodoni SvtyTwo ITC TT-Bold"/>
              </a:defRPr>
            </a:pPr>
            <a:r>
              <a:t>Conclusione del procedimento:</a:t>
            </a:r>
          </a:p>
          <a:p>
            <a:pPr defTabSz="584200">
              <a:lnSpc>
                <a:spcPct val="100000"/>
              </a:lnSpc>
              <a:spcBef>
                <a:spcPts val="3300"/>
              </a:spcBef>
              <a:tabLst/>
              <a:defRPr spc="0" sz="5000">
                <a:solidFill>
                  <a:schemeClr val="accent1">
                    <a:hueOff val="1476394"/>
                    <a:lumOff val="-17455"/>
                  </a:schemeClr>
                </a:solidFill>
                <a:latin typeface="Bodoni SvtyTwo ITC TT-Book"/>
                <a:ea typeface="Bodoni SvtyTwo ITC TT-Book"/>
                <a:cs typeface="Bodoni SvtyTwo ITC TT-Book"/>
                <a:sym typeface="Bodoni SvtyTwo ITC TT-Book"/>
              </a:defRPr>
            </a:pPr>
            <a:r>
              <a:t> a) Sentenza di accertamento dello stato di abbandono e declaratoria adottabilità (art. 15 co. 2 l. ad.)</a:t>
            </a:r>
          </a:p>
          <a:p>
            <a:pPr defTabSz="584200">
              <a:lnSpc>
                <a:spcPct val="100000"/>
              </a:lnSpc>
              <a:spcBef>
                <a:spcPts val="3300"/>
              </a:spcBef>
              <a:tabLst/>
              <a:defRPr spc="0" sz="5000">
                <a:solidFill>
                  <a:schemeClr val="accent1">
                    <a:hueOff val="1476394"/>
                    <a:lumOff val="-17455"/>
                  </a:schemeClr>
                </a:solidFill>
                <a:latin typeface="Bodoni SvtyTwo ITC TT-BookIta"/>
                <a:ea typeface="Bodoni SvtyTwo ITC TT-BookIta"/>
                <a:cs typeface="Bodoni SvtyTwo ITC TT-BookIta"/>
                <a:sym typeface="Bodoni SvtyTwo ITC TT-BookIta"/>
              </a:defRPr>
            </a:pPr>
            <a:r>
              <a:t>Oppure</a:t>
            </a:r>
          </a:p>
          <a:p>
            <a:pPr defTabSz="584200">
              <a:lnSpc>
                <a:spcPct val="100000"/>
              </a:lnSpc>
              <a:spcBef>
                <a:spcPts val="3300"/>
              </a:spcBef>
              <a:tabLst/>
              <a:defRPr spc="0" sz="5000">
                <a:solidFill>
                  <a:schemeClr val="accent1">
                    <a:hueOff val="1476394"/>
                    <a:lumOff val="-17455"/>
                  </a:schemeClr>
                </a:solidFill>
                <a:latin typeface="Bodoni SvtyTwo ITC TT-Book"/>
                <a:ea typeface="Bodoni SvtyTwo ITC TT-Book"/>
                <a:cs typeface="Bodoni SvtyTwo ITC TT-Book"/>
                <a:sym typeface="Bodoni SvtyTwo ITC TT-Book"/>
              </a:defRPr>
            </a:pPr>
            <a:r>
              <a:t>b) Sentenza di non luogo a provvedere (art. 16 l. ad.)</a:t>
            </a:r>
          </a:p>
          <a:p>
            <a:pPr defTabSz="584200">
              <a:lnSpc>
                <a:spcPct val="100000"/>
              </a:lnSpc>
              <a:spcBef>
                <a:spcPts val="3300"/>
              </a:spcBef>
              <a:tabLst/>
              <a:defRPr spc="0" sz="4600">
                <a:solidFill>
                  <a:schemeClr val="accent1">
                    <a:hueOff val="1476394"/>
                    <a:lumOff val="-17455"/>
                  </a:schemeClr>
                </a:solidFill>
                <a:latin typeface="Bodoni SvtyTwo ITC TT-Bold"/>
                <a:ea typeface="Bodoni SvtyTwo ITC TT-Bold"/>
                <a:cs typeface="Bodoni SvtyTwo ITC TT-Bold"/>
                <a:sym typeface="Bodoni SvtyTwo ITC TT-Bold"/>
              </a:defRPr>
            </a:pPr>
            <a:r>
              <a:t>Notifica e impugnazioni:</a:t>
            </a:r>
          </a:p>
          <a:p>
            <a:pPr algn="just" defTabSz="584200">
              <a:lnSpc>
                <a:spcPct val="120000"/>
              </a:lnSpc>
              <a:spcBef>
                <a:spcPts val="3300"/>
              </a:spcBef>
              <a:tabLst/>
              <a:defRPr spc="0" sz="4600">
                <a:solidFill>
                  <a:schemeClr val="accent1">
                    <a:hueOff val="1476394"/>
                    <a:lumOff val="-17455"/>
                  </a:schemeClr>
                </a:solidFill>
                <a:latin typeface="Bodoni SvtyTwo ITC TT-Book"/>
                <a:ea typeface="Bodoni SvtyTwo ITC TT-Book"/>
                <a:cs typeface="Bodoni SvtyTwo ITC TT-Book"/>
                <a:sym typeface="Bodoni SvtyTwo ITC TT-Book"/>
              </a:defRPr>
            </a:pPr>
            <a:r>
              <a:t>- la sentenza non deve essere notificata ai parenti se non abbiano rapporti significativi con il minore;</a:t>
            </a:r>
          </a:p>
          <a:p>
            <a:pPr algn="just" defTabSz="584200">
              <a:lnSpc>
                <a:spcPct val="120000"/>
              </a:lnSpc>
              <a:spcBef>
                <a:spcPts val="3300"/>
              </a:spcBef>
              <a:tabLst/>
              <a:defRPr spc="0" sz="4600">
                <a:solidFill>
                  <a:schemeClr val="accent1">
                    <a:hueOff val="1476394"/>
                    <a:lumOff val="-17455"/>
                  </a:schemeClr>
                </a:solidFill>
                <a:latin typeface="Bodoni SvtyTwo ITC TT-Book"/>
                <a:ea typeface="Bodoni SvtyTwo ITC TT-Book"/>
                <a:cs typeface="Bodoni SvtyTwo ITC TT-Book"/>
                <a:sym typeface="Bodoni SvtyTwo ITC TT-Book"/>
              </a:defRPr>
            </a:pPr>
            <a:r>
              <a:t>- impugnazione nel termine di 30 giorni dalla notifica davanti alla Corte d’Appello; </a:t>
            </a:r>
          </a:p>
          <a:p>
            <a:pPr algn="just" defTabSz="584200">
              <a:lnSpc>
                <a:spcPct val="120000"/>
              </a:lnSpc>
              <a:spcBef>
                <a:spcPts val="3300"/>
              </a:spcBef>
              <a:tabLst/>
              <a:defRPr spc="0" sz="4600">
                <a:solidFill>
                  <a:schemeClr val="accent1">
                    <a:hueOff val="1476394"/>
                    <a:lumOff val="-17455"/>
                  </a:schemeClr>
                </a:solidFill>
                <a:latin typeface="Bodoni SvtyTwo ITC TT-Book"/>
                <a:ea typeface="Bodoni SvtyTwo ITC TT-Book"/>
                <a:cs typeface="Bodoni SvtyTwo ITC TT-Book"/>
                <a:sym typeface="Bodoni SvtyTwo ITC TT-Book"/>
              </a:defRPr>
            </a:pPr>
            <a:r>
              <a:t>- avverso il provvedimento di Corte D’Appello è ammesso ricorso per Cassazione entro 30 giorni (art. 17 l. ad.)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20">
                                            <p:bg/>
                                          </p:spTgt>
                                        </p:tgtEl>
                                        <p:attrNameLst>
                                          <p:attrName>style.visibility</p:attrName>
                                        </p:attrNameLst>
                                      </p:cBhvr>
                                      <p:to>
                                        <p:strVal val="visible"/>
                                      </p:to>
                                    </p:set>
                                    <p:anim calcmode="lin" valueType="num">
                                      <p:cBhvr>
                                        <p:cTn id="7" dur="1000" fill="hold"/>
                                        <p:tgtEl>
                                          <p:spTgt spid="220">
                                            <p:bg/>
                                          </p:spTgt>
                                        </p:tgtEl>
                                        <p:attrNameLst>
                                          <p:attrName>ppt_x</p:attrName>
                                        </p:attrNameLst>
                                      </p:cBhvr>
                                      <p:tavLst>
                                        <p:tav tm="0">
                                          <p:val>
                                            <p:strVal val="0-#ppt_w/2"/>
                                          </p:val>
                                        </p:tav>
                                        <p:tav tm="100000">
                                          <p:val>
                                            <p:strVal val="#ppt_x"/>
                                          </p:val>
                                        </p:tav>
                                      </p:tavLst>
                                    </p:anim>
                                    <p:anim calcmode="lin" valueType="num">
                                      <p:cBhvr>
                                        <p:cTn id="8" dur="1000" fill="hold"/>
                                        <p:tgtEl>
                                          <p:spTgt spid="220">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220">
                                            <p:txEl>
                                              <p:pRg st="0" end="0"/>
                                            </p:txEl>
                                          </p:spTgt>
                                        </p:tgtEl>
                                        <p:attrNameLst>
                                          <p:attrName>style.visibility</p:attrName>
                                        </p:attrNameLst>
                                      </p:cBhvr>
                                      <p:to>
                                        <p:strVal val="visible"/>
                                      </p:to>
                                    </p:set>
                                    <p:anim calcmode="lin" valueType="num">
                                      <p:cBhvr>
                                        <p:cTn id="11" dur="1000" fill="hold"/>
                                        <p:tgtEl>
                                          <p:spTgt spid="220">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2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220">
                                            <p:txEl>
                                              <p:pRg st="1" end="1"/>
                                            </p:txEl>
                                          </p:spTgt>
                                        </p:tgtEl>
                                        <p:attrNameLst>
                                          <p:attrName>style.visibility</p:attrName>
                                        </p:attrNameLst>
                                      </p:cBhvr>
                                      <p:to>
                                        <p:strVal val="visible"/>
                                      </p:to>
                                    </p:set>
                                    <p:anim calcmode="lin" valueType="num">
                                      <p:cBhvr>
                                        <p:cTn id="17" dur="1000" fill="hold"/>
                                        <p:tgtEl>
                                          <p:spTgt spid="220">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2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220">
                                            <p:txEl>
                                              <p:pRg st="2" end="2"/>
                                            </p:txEl>
                                          </p:spTgt>
                                        </p:tgtEl>
                                        <p:attrNameLst>
                                          <p:attrName>style.visibility</p:attrName>
                                        </p:attrNameLst>
                                      </p:cBhvr>
                                      <p:to>
                                        <p:strVal val="visible"/>
                                      </p:to>
                                    </p:set>
                                    <p:anim calcmode="lin" valueType="num">
                                      <p:cBhvr>
                                        <p:cTn id="23" dur="1000" fill="hold"/>
                                        <p:tgtEl>
                                          <p:spTgt spid="220">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2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1" fill="hold">
                                  <p:stCondLst>
                                    <p:cond delay="0"/>
                                  </p:stCondLst>
                                  <p:iterate type="el" backwards="0">
                                    <p:tmAbs val="0"/>
                                  </p:iterate>
                                  <p:childTnLst>
                                    <p:set>
                                      <p:cBhvr>
                                        <p:cTn id="28" fill="hold"/>
                                        <p:tgtEl>
                                          <p:spTgt spid="220">
                                            <p:txEl>
                                              <p:pRg st="3" end="3"/>
                                            </p:txEl>
                                          </p:spTgt>
                                        </p:tgtEl>
                                        <p:attrNameLst>
                                          <p:attrName>style.visibility</p:attrName>
                                        </p:attrNameLst>
                                      </p:cBhvr>
                                      <p:to>
                                        <p:strVal val="visible"/>
                                      </p:to>
                                    </p:set>
                                    <p:anim calcmode="lin" valueType="num">
                                      <p:cBhvr>
                                        <p:cTn id="29" dur="1000" fill="hold"/>
                                        <p:tgtEl>
                                          <p:spTgt spid="220">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22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 grpId="1" fill="hold">
                                  <p:stCondLst>
                                    <p:cond delay="0"/>
                                  </p:stCondLst>
                                  <p:iterate type="el" backwards="0">
                                    <p:tmAbs val="0"/>
                                  </p:iterate>
                                  <p:childTnLst>
                                    <p:set>
                                      <p:cBhvr>
                                        <p:cTn id="34" fill="hold"/>
                                        <p:tgtEl>
                                          <p:spTgt spid="220">
                                            <p:txEl>
                                              <p:pRg st="4" end="4"/>
                                            </p:txEl>
                                          </p:spTgt>
                                        </p:tgtEl>
                                        <p:attrNameLst>
                                          <p:attrName>style.visibility</p:attrName>
                                        </p:attrNameLst>
                                      </p:cBhvr>
                                      <p:to>
                                        <p:strVal val="visible"/>
                                      </p:to>
                                    </p:set>
                                    <p:anim calcmode="lin" valueType="num">
                                      <p:cBhvr>
                                        <p:cTn id="35" dur="1000" fill="hold"/>
                                        <p:tgtEl>
                                          <p:spTgt spid="220">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22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8" presetID="2" grpId="1" fill="hold">
                                  <p:stCondLst>
                                    <p:cond delay="0"/>
                                  </p:stCondLst>
                                  <p:iterate type="el" backwards="0">
                                    <p:tmAbs val="0"/>
                                  </p:iterate>
                                  <p:childTnLst>
                                    <p:set>
                                      <p:cBhvr>
                                        <p:cTn id="40" fill="hold"/>
                                        <p:tgtEl>
                                          <p:spTgt spid="220">
                                            <p:txEl>
                                              <p:pRg st="5" end="5"/>
                                            </p:txEl>
                                          </p:spTgt>
                                        </p:tgtEl>
                                        <p:attrNameLst>
                                          <p:attrName>style.visibility</p:attrName>
                                        </p:attrNameLst>
                                      </p:cBhvr>
                                      <p:to>
                                        <p:strVal val="visible"/>
                                      </p:to>
                                    </p:set>
                                    <p:anim calcmode="lin" valueType="num">
                                      <p:cBhvr>
                                        <p:cTn id="41" dur="1000" fill="hold"/>
                                        <p:tgtEl>
                                          <p:spTgt spid="220">
                                            <p:txEl>
                                              <p:pRg st="5" end="5"/>
                                            </p:txEl>
                                          </p:spTgt>
                                        </p:tgtEl>
                                        <p:attrNameLst>
                                          <p:attrName>ppt_x</p:attrName>
                                        </p:attrNameLst>
                                      </p:cBhvr>
                                      <p:tavLst>
                                        <p:tav tm="0">
                                          <p:val>
                                            <p:strVal val="0-#ppt_w/2"/>
                                          </p:val>
                                        </p:tav>
                                        <p:tav tm="100000">
                                          <p:val>
                                            <p:strVal val="#ppt_x"/>
                                          </p:val>
                                        </p:tav>
                                      </p:tavLst>
                                    </p:anim>
                                    <p:anim calcmode="lin" valueType="num">
                                      <p:cBhvr>
                                        <p:cTn id="42" dur="1000" fill="hold"/>
                                        <p:tgtEl>
                                          <p:spTgt spid="22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 grpId="1" fill="hold">
                                  <p:stCondLst>
                                    <p:cond delay="0"/>
                                  </p:stCondLst>
                                  <p:iterate type="el" backwards="0">
                                    <p:tmAbs val="0"/>
                                  </p:iterate>
                                  <p:childTnLst>
                                    <p:set>
                                      <p:cBhvr>
                                        <p:cTn id="46" fill="hold"/>
                                        <p:tgtEl>
                                          <p:spTgt spid="220">
                                            <p:txEl>
                                              <p:pRg st="6" end="6"/>
                                            </p:txEl>
                                          </p:spTgt>
                                        </p:tgtEl>
                                        <p:attrNameLst>
                                          <p:attrName>style.visibility</p:attrName>
                                        </p:attrNameLst>
                                      </p:cBhvr>
                                      <p:to>
                                        <p:strVal val="visible"/>
                                      </p:to>
                                    </p:set>
                                    <p:anim calcmode="lin" valueType="num">
                                      <p:cBhvr>
                                        <p:cTn id="47" dur="1000" fill="hold"/>
                                        <p:tgtEl>
                                          <p:spTgt spid="220">
                                            <p:txEl>
                                              <p:pRg st="6" end="6"/>
                                            </p:txEl>
                                          </p:spTgt>
                                        </p:tgtEl>
                                        <p:attrNameLst>
                                          <p:attrName>ppt_x</p:attrName>
                                        </p:attrNameLst>
                                      </p:cBhvr>
                                      <p:tavLst>
                                        <p:tav tm="0">
                                          <p:val>
                                            <p:strVal val="0-#ppt_w/2"/>
                                          </p:val>
                                        </p:tav>
                                        <p:tav tm="100000">
                                          <p:val>
                                            <p:strVal val="#ppt_x"/>
                                          </p:val>
                                        </p:tav>
                                      </p:tavLst>
                                    </p:anim>
                                    <p:anim calcmode="lin" valueType="num">
                                      <p:cBhvr>
                                        <p:cTn id="48" dur="1000" fill="hold"/>
                                        <p:tgtEl>
                                          <p:spTgt spid="22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2" grpId="1" fill="hold">
                                  <p:stCondLst>
                                    <p:cond delay="0"/>
                                  </p:stCondLst>
                                  <p:iterate type="el" backwards="0">
                                    <p:tmAbs val="0"/>
                                  </p:iterate>
                                  <p:childTnLst>
                                    <p:set>
                                      <p:cBhvr>
                                        <p:cTn id="52" fill="hold"/>
                                        <p:tgtEl>
                                          <p:spTgt spid="220">
                                            <p:txEl>
                                              <p:pRg st="7" end="7"/>
                                            </p:txEl>
                                          </p:spTgt>
                                        </p:tgtEl>
                                        <p:attrNameLst>
                                          <p:attrName>style.visibility</p:attrName>
                                        </p:attrNameLst>
                                      </p:cBhvr>
                                      <p:to>
                                        <p:strVal val="visible"/>
                                      </p:to>
                                    </p:set>
                                    <p:anim calcmode="lin" valueType="num">
                                      <p:cBhvr>
                                        <p:cTn id="53" dur="1000" fill="hold"/>
                                        <p:tgtEl>
                                          <p:spTgt spid="220">
                                            <p:txEl>
                                              <p:pRg st="7" end="7"/>
                                            </p:txEl>
                                          </p:spTgt>
                                        </p:tgtEl>
                                        <p:attrNameLst>
                                          <p:attrName>ppt_x</p:attrName>
                                        </p:attrNameLst>
                                      </p:cBhvr>
                                      <p:tavLst>
                                        <p:tav tm="0">
                                          <p:val>
                                            <p:strVal val="0-#ppt_w/2"/>
                                          </p:val>
                                        </p:tav>
                                        <p:tav tm="100000">
                                          <p:val>
                                            <p:strVal val="#ppt_x"/>
                                          </p:val>
                                        </p:tav>
                                      </p:tavLst>
                                    </p:anim>
                                    <p:anim calcmode="lin" valueType="num">
                                      <p:cBhvr>
                                        <p:cTn id="54" dur="1000" fill="hold"/>
                                        <p:tgtEl>
                                          <p:spTgt spid="22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0"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22" name="Avv. Ilaria Fuccaro, 20 aprile 2021"/>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1">
                    <a:hueOff val="1476394"/>
                    <a:lumOff val="-17455"/>
                  </a:schemeClr>
                </a:solidFill>
              </a:defRPr>
            </a:lvl1pPr>
          </a:lstStyle>
          <a:p>
            <a:pPr/>
            <a:r>
              <a:t>Avv. Ilaria Fuccaro, 20 aprile 2021</a:t>
            </a:r>
          </a:p>
        </p:txBody>
      </p:sp>
      <p:sp>
        <p:nvSpPr>
          <p:cNvPr id="223" name="a)  sentenza di accertamento dello stato di abbandono e declaratoria adottabilità:…"/>
          <p:cNvSpPr txBox="1"/>
          <p:nvPr>
            <p:ph type="body" idx="1"/>
          </p:nvPr>
        </p:nvSpPr>
        <p:spPr>
          <a:prstGeom prst="rect">
            <a:avLst/>
          </a:prstGeom>
        </p:spPr>
        <p:txBody>
          <a:bodyPr/>
          <a:lstStyle/>
          <a:p>
            <a:pPr algn="just">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rPr>
                <a:latin typeface="Bodoni SvtyTwo ITC TT-Bold"/>
                <a:ea typeface="Bodoni SvtyTwo ITC TT-Bold"/>
                <a:cs typeface="Bodoni SvtyTwo ITC TT-Bold"/>
                <a:sym typeface="Bodoni SvtyTwo ITC TT-Bold"/>
              </a:rPr>
              <a:t>a)  sentenza di accertamento dello stato di abbandono e declaratoria adottabilità:</a:t>
            </a:r>
            <a:r>
              <a:t> </a:t>
            </a:r>
          </a:p>
          <a:p>
            <a:pPr algn="just">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t>- nell’ambito del procedimento camerale ex art. 737 c.p.c. e 22 co. 6 l. ad., pronuncia ordinanza di affido preadottivo;</a:t>
            </a:r>
          </a:p>
          <a:p>
            <a:pPr algn="just">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t>- decorso un anno ed espletate le attività istruttorie di cui all’art. 25 l. ad., il Tribunale provvede sull’adozione con sentenza in camera di consiglio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223">
                                            <p:bg/>
                                          </p:spTgt>
                                        </p:tgtEl>
                                        <p:attrNameLst>
                                          <p:attrName>style.visibility</p:attrName>
                                        </p:attrNameLst>
                                      </p:cBhvr>
                                      <p:to>
                                        <p:strVal val="visible"/>
                                      </p:to>
                                    </p:set>
                                    <p:anim calcmode="lin" valueType="num">
                                      <p:cBhvr>
                                        <p:cTn id="7" dur="1000" fill="hold"/>
                                        <p:tgtEl>
                                          <p:spTgt spid="223">
                                            <p:bg/>
                                          </p:spTgt>
                                        </p:tgtEl>
                                        <p:attrNameLst>
                                          <p:attrName>ppt_x</p:attrName>
                                        </p:attrNameLst>
                                      </p:cBhvr>
                                      <p:tavLst>
                                        <p:tav tm="0">
                                          <p:val>
                                            <p:strVal val="0-#ppt_w/2"/>
                                          </p:val>
                                        </p:tav>
                                        <p:tav tm="100000">
                                          <p:val>
                                            <p:strVal val="#ppt_x"/>
                                          </p:val>
                                        </p:tav>
                                      </p:tavLst>
                                    </p:anim>
                                    <p:anim calcmode="lin" valueType="num">
                                      <p:cBhvr>
                                        <p:cTn id="8" dur="1000" fill="hold"/>
                                        <p:tgtEl>
                                          <p:spTgt spid="223">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223">
                                            <p:txEl>
                                              <p:pRg st="0" end="0"/>
                                            </p:txEl>
                                          </p:spTgt>
                                        </p:tgtEl>
                                        <p:attrNameLst>
                                          <p:attrName>style.visibility</p:attrName>
                                        </p:attrNameLst>
                                      </p:cBhvr>
                                      <p:to>
                                        <p:strVal val="visible"/>
                                      </p:to>
                                    </p:set>
                                    <p:anim calcmode="lin" valueType="num">
                                      <p:cBhvr>
                                        <p:cTn id="11" dur="1000" fill="hold"/>
                                        <p:tgtEl>
                                          <p:spTgt spid="223">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2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lt" backwards="0">
                                    <p:tmAbs val="0"/>
                                  </p:iterate>
                                  <p:childTnLst>
                                    <p:set>
                                      <p:cBhvr>
                                        <p:cTn id="16" fill="hold"/>
                                        <p:tgtEl>
                                          <p:spTgt spid="223">
                                            <p:txEl>
                                              <p:pRg st="1" end="1"/>
                                            </p:txEl>
                                          </p:spTgt>
                                        </p:tgtEl>
                                        <p:attrNameLst>
                                          <p:attrName>style.visibility</p:attrName>
                                        </p:attrNameLst>
                                      </p:cBhvr>
                                      <p:to>
                                        <p:strVal val="visible"/>
                                      </p:to>
                                    </p:set>
                                    <p:anim calcmode="lin" valueType="num">
                                      <p:cBhvr>
                                        <p:cTn id="17" dur="1000" fill="hold"/>
                                        <p:tgtEl>
                                          <p:spTgt spid="223">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2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lt" backwards="0">
                                    <p:tmAbs val="0"/>
                                  </p:iterate>
                                  <p:childTnLst>
                                    <p:set>
                                      <p:cBhvr>
                                        <p:cTn id="22" fill="hold"/>
                                        <p:tgtEl>
                                          <p:spTgt spid="223">
                                            <p:txEl>
                                              <p:pRg st="2" end="2"/>
                                            </p:txEl>
                                          </p:spTgt>
                                        </p:tgtEl>
                                        <p:attrNameLst>
                                          <p:attrName>style.visibility</p:attrName>
                                        </p:attrNameLst>
                                      </p:cBhvr>
                                      <p:to>
                                        <p:strVal val="visible"/>
                                      </p:to>
                                    </p:set>
                                    <p:anim calcmode="lin" valueType="num">
                                      <p:cBhvr>
                                        <p:cTn id="23" dur="1000" fill="hold"/>
                                        <p:tgtEl>
                                          <p:spTgt spid="223">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2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3"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25" name="Avv. ilaria Fuccaro, 20 aprile 2021"/>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1">
                    <a:hueOff val="1476394"/>
                    <a:lumOff val="-17455"/>
                  </a:schemeClr>
                </a:solidFill>
              </a:defRPr>
            </a:lvl1pPr>
          </a:lstStyle>
          <a:p>
            <a:pPr/>
            <a:r>
              <a:t>Avv. ilaria Fuccaro, 20 aprile 2021</a:t>
            </a:r>
          </a:p>
        </p:txBody>
      </p:sp>
      <p:sp>
        <p:nvSpPr>
          <p:cNvPr id="226" name="b)  sentenza di non luogo a provvedere:…"/>
          <p:cNvSpPr txBox="1"/>
          <p:nvPr>
            <p:ph type="body" idx="1"/>
          </p:nvPr>
        </p:nvSpPr>
        <p:spPr>
          <a:xfrm>
            <a:off x="1295400" y="5261727"/>
            <a:ext cx="21869400" cy="7135318"/>
          </a:xfrm>
          <a:prstGeom prst="rect">
            <a:avLst/>
          </a:prstGeom>
        </p:spPr>
        <p:txBody>
          <a:bodyPr/>
          <a:lstStyle/>
          <a:p>
            <a:pPr algn="just">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rPr>
                <a:latin typeface="Bodoni SvtyTwo ITC TT-Bold"/>
                <a:ea typeface="Bodoni SvtyTwo ITC TT-Bold"/>
                <a:cs typeface="Bodoni SvtyTwo ITC TT-Bold"/>
                <a:sym typeface="Bodoni SvtyTwo ITC TT-Bold"/>
              </a:rPr>
              <a:t>b)  sentenza di non luogo a provvedere:</a:t>
            </a:r>
            <a:r>
              <a:t> </a:t>
            </a:r>
          </a:p>
          <a:p>
            <a:pPr algn="just">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t>1. il minore rientra nella famiglia d’origine;</a:t>
            </a:r>
          </a:p>
          <a:p>
            <a:pPr algn="just">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t>2. il minore rimane collocato presso la coppia già scelta tra le aspiranti all’adozione;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226">
                                            <p:bg/>
                                          </p:spTgt>
                                        </p:tgtEl>
                                        <p:attrNameLst>
                                          <p:attrName>style.visibility</p:attrName>
                                        </p:attrNameLst>
                                      </p:cBhvr>
                                      <p:to>
                                        <p:strVal val="visible"/>
                                      </p:to>
                                    </p:set>
                                    <p:anim calcmode="lin" valueType="num">
                                      <p:cBhvr>
                                        <p:cTn id="7" dur="1000" fill="hold"/>
                                        <p:tgtEl>
                                          <p:spTgt spid="226">
                                            <p:bg/>
                                          </p:spTgt>
                                        </p:tgtEl>
                                        <p:attrNameLst>
                                          <p:attrName>ppt_x</p:attrName>
                                        </p:attrNameLst>
                                      </p:cBhvr>
                                      <p:tavLst>
                                        <p:tav tm="0">
                                          <p:val>
                                            <p:strVal val="0-#ppt_w/2"/>
                                          </p:val>
                                        </p:tav>
                                        <p:tav tm="100000">
                                          <p:val>
                                            <p:strVal val="#ppt_x"/>
                                          </p:val>
                                        </p:tav>
                                      </p:tavLst>
                                    </p:anim>
                                    <p:anim calcmode="lin" valueType="num">
                                      <p:cBhvr>
                                        <p:cTn id="8" dur="1000" fill="hold"/>
                                        <p:tgtEl>
                                          <p:spTgt spid="226">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226">
                                            <p:txEl>
                                              <p:pRg st="0" end="0"/>
                                            </p:txEl>
                                          </p:spTgt>
                                        </p:tgtEl>
                                        <p:attrNameLst>
                                          <p:attrName>style.visibility</p:attrName>
                                        </p:attrNameLst>
                                      </p:cBhvr>
                                      <p:to>
                                        <p:strVal val="visible"/>
                                      </p:to>
                                    </p:set>
                                    <p:anim calcmode="lin" valueType="num">
                                      <p:cBhvr>
                                        <p:cTn id="11" dur="1000" fill="hold"/>
                                        <p:tgtEl>
                                          <p:spTgt spid="226">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2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lt" backwards="0">
                                    <p:tmAbs val="0"/>
                                  </p:iterate>
                                  <p:childTnLst>
                                    <p:set>
                                      <p:cBhvr>
                                        <p:cTn id="16" fill="hold"/>
                                        <p:tgtEl>
                                          <p:spTgt spid="226">
                                            <p:txEl>
                                              <p:pRg st="1" end="1"/>
                                            </p:txEl>
                                          </p:spTgt>
                                        </p:tgtEl>
                                        <p:attrNameLst>
                                          <p:attrName>style.visibility</p:attrName>
                                        </p:attrNameLst>
                                      </p:cBhvr>
                                      <p:to>
                                        <p:strVal val="visible"/>
                                      </p:to>
                                    </p:set>
                                    <p:anim calcmode="lin" valueType="num">
                                      <p:cBhvr>
                                        <p:cTn id="17" dur="1000" fill="hold"/>
                                        <p:tgtEl>
                                          <p:spTgt spid="226">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2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lt" backwards="0">
                                    <p:tmAbs val="0"/>
                                  </p:iterate>
                                  <p:childTnLst>
                                    <p:set>
                                      <p:cBhvr>
                                        <p:cTn id="22" fill="hold"/>
                                        <p:tgtEl>
                                          <p:spTgt spid="226">
                                            <p:txEl>
                                              <p:pRg st="2" end="2"/>
                                            </p:txEl>
                                          </p:spTgt>
                                        </p:tgtEl>
                                        <p:attrNameLst>
                                          <p:attrName>style.visibility</p:attrName>
                                        </p:attrNameLst>
                                      </p:cBhvr>
                                      <p:to>
                                        <p:strVal val="visible"/>
                                      </p:to>
                                    </p:set>
                                    <p:anim calcmode="lin" valueType="num">
                                      <p:cBhvr>
                                        <p:cTn id="23" dur="1000" fill="hold"/>
                                        <p:tgtEl>
                                          <p:spTgt spid="226">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22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1" fill="hold">
                                  <p:stCondLst>
                                    <p:cond delay="0"/>
                                  </p:stCondLst>
                                  <p:iterate type="lt" backwards="0">
                                    <p:tmAbs val="0"/>
                                  </p:iterate>
                                  <p:childTnLst>
                                    <p:set>
                                      <p:cBhvr>
                                        <p:cTn id="28" fill="hold"/>
                                        <p:tgtEl>
                                          <p:spTgt spid="226">
                                            <p:txEl>
                                              <p:pRg st="3" end="3"/>
                                            </p:txEl>
                                          </p:spTgt>
                                        </p:tgtEl>
                                        <p:attrNameLst>
                                          <p:attrName>style.visibility</p:attrName>
                                        </p:attrNameLst>
                                      </p:cBhvr>
                                      <p:to>
                                        <p:strVal val="visible"/>
                                      </p:to>
                                    </p:set>
                                    <p:anim calcmode="lin" valueType="num">
                                      <p:cBhvr>
                                        <p:cTn id="29" dur="1000" fill="hold"/>
                                        <p:tgtEl>
                                          <p:spTgt spid="226">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22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6"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28" name="Avv. ilaria Fuccaro, 20 aprile 2021"/>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1">
                    <a:hueOff val="1476394"/>
                    <a:lumOff val="-17455"/>
                  </a:schemeClr>
                </a:solidFill>
              </a:defRPr>
            </a:lvl1pPr>
          </a:lstStyle>
          <a:p>
            <a:pPr/>
            <a:r>
              <a:t>Avv. ilaria Fuccaro, 20 aprile 2021</a:t>
            </a:r>
          </a:p>
        </p:txBody>
      </p:sp>
      <p:sp>
        <p:nvSpPr>
          <p:cNvPr id="229" name="1. Se il minore rientra nella famiglia d’origine ovvero sia dato in affidamento ad altra famiglia:…"/>
          <p:cNvSpPr txBox="1"/>
          <p:nvPr>
            <p:ph type="body" idx="1"/>
          </p:nvPr>
        </p:nvSpPr>
        <p:spPr>
          <a:prstGeom prst="rect">
            <a:avLst/>
          </a:prstGeom>
        </p:spPr>
        <p:txBody>
          <a:bodyPr/>
          <a:lstStyle/>
          <a:p>
            <a:pPr>
              <a:lnSpc>
                <a:spcPct val="150000"/>
              </a:lnSpc>
              <a:defRPr>
                <a:solidFill>
                  <a:schemeClr val="accent1">
                    <a:hueOff val="1476394"/>
                    <a:lumOff val="-17455"/>
                  </a:schemeClr>
                </a:solidFill>
                <a:latin typeface="Bodoni SvtyTwo ITC TT-Bold"/>
                <a:ea typeface="Bodoni SvtyTwo ITC TT-Bold"/>
                <a:cs typeface="Bodoni SvtyTwo ITC TT-Bold"/>
                <a:sym typeface="Bodoni SvtyTwo ITC TT-Bold"/>
              </a:defRPr>
            </a:pPr>
            <a:r>
              <a:t>1.</a:t>
            </a:r>
            <a:r>
              <a:rPr>
                <a:latin typeface="Bodoni SvtyTwo ITC TT-Book"/>
                <a:ea typeface="Bodoni SvtyTwo ITC TT-Book"/>
                <a:cs typeface="Bodoni SvtyTwo ITC TT-Book"/>
                <a:sym typeface="Bodoni SvtyTwo ITC TT-Book"/>
              </a:rPr>
              <a:t> Se il minore rientra nella famiglia d’origine ovvero sia dato in affidamento ad altra famiglia:</a:t>
            </a:r>
            <a:endParaRPr>
              <a:latin typeface="Bodoni SvtyTwo ITC TT-Book"/>
              <a:ea typeface="Bodoni SvtyTwo ITC TT-Book"/>
              <a:cs typeface="Bodoni SvtyTwo ITC TT-Book"/>
              <a:sym typeface="Bodoni SvtyTwo ITC TT-Book"/>
            </a:endParaRPr>
          </a:p>
          <a:p>
            <a:pPr>
              <a:lnSpc>
                <a:spcPct val="150000"/>
              </a:lnSpc>
              <a:defRPr>
                <a:solidFill>
                  <a:schemeClr val="accent1">
                    <a:hueOff val="1476394"/>
                    <a:lumOff val="-17455"/>
                  </a:schemeClr>
                </a:solidFill>
                <a:latin typeface="Bodoni SvtyTwo ITC TT-Bold"/>
                <a:ea typeface="Bodoni SvtyTwo ITC TT-Bold"/>
                <a:cs typeface="Bodoni SvtyTwo ITC TT-Bold"/>
                <a:sym typeface="Bodoni SvtyTwo ITC TT-Bold"/>
              </a:defRPr>
            </a:pPr>
            <a:r>
              <a:rPr>
                <a:latin typeface="Bodoni SvtyTwo ITC TT-Book"/>
                <a:ea typeface="Bodoni SvtyTwo ITC TT-Book"/>
                <a:cs typeface="Bodoni SvtyTwo ITC TT-Book"/>
                <a:sym typeface="Bodoni SvtyTwo ITC TT-Book"/>
              </a:rPr>
              <a:t>- l’art. 5 </a:t>
            </a:r>
            <a:r>
              <a:rPr>
                <a:latin typeface="Bodoni SvtyTwo ITC TT-BookIta"/>
                <a:ea typeface="Bodoni SvtyTwo ITC TT-BookIta"/>
                <a:cs typeface="Bodoni SvtyTwo ITC TT-BookIta"/>
                <a:sym typeface="Bodoni SvtyTwo ITC TT-BookIta"/>
              </a:rPr>
              <a:t>ter </a:t>
            </a:r>
            <a:r>
              <a:rPr>
                <a:latin typeface="Bodoni SvtyTwo ITC TT-Book"/>
                <a:ea typeface="Bodoni SvtyTwo ITC TT-Book"/>
                <a:cs typeface="Bodoni SvtyTwo ITC TT-Book"/>
                <a:sym typeface="Bodoni SvtyTwo ITC TT-Book"/>
              </a:rPr>
              <a:t>l. 173/2015 prevede che sia tutelata, se rispondente all’interesse del minore, la continuità delle positive relazioni socio-affettive consolidatesi durante l’affidamento;</a:t>
            </a:r>
            <a:endParaRPr>
              <a:latin typeface="Bodoni SvtyTwo ITC TT-Book"/>
              <a:ea typeface="Bodoni SvtyTwo ITC TT-Book"/>
              <a:cs typeface="Bodoni SvtyTwo ITC TT-Book"/>
              <a:sym typeface="Bodoni SvtyTwo ITC TT-Book"/>
            </a:endParaRPr>
          </a:p>
          <a:p>
            <a:pPr>
              <a:lnSpc>
                <a:spcPct val="150000"/>
              </a:lnSpc>
              <a:defRPr>
                <a:solidFill>
                  <a:schemeClr val="accent1">
                    <a:hueOff val="1476394"/>
                    <a:lumOff val="-17455"/>
                  </a:schemeClr>
                </a:solidFill>
                <a:latin typeface="Bodoni SvtyTwo ITC TT-Bold"/>
                <a:ea typeface="Bodoni SvtyTwo ITC TT-Bold"/>
                <a:cs typeface="Bodoni SvtyTwo ITC TT-Bold"/>
                <a:sym typeface="Bodoni SvtyTwo ITC TT-Bold"/>
              </a:defRPr>
            </a:pPr>
            <a:r>
              <a:rPr>
                <a:latin typeface="Bodoni SvtyTwo ITC TT-Book"/>
                <a:ea typeface="Bodoni SvtyTwo ITC TT-Book"/>
                <a:cs typeface="Bodoni SvtyTwo ITC TT-Book"/>
                <a:sym typeface="Bodoni SvtyTwo ITC TT-Book"/>
              </a:rPr>
              <a:t>- il tribunale deve tenere conto delle relazioni dei SS e ascoltare il minore che abbia compiuto 12 anni o di età inferiore, se capace di discernimento.</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31" name="Avv. Ilaria Fuccaro, 20 aprile 2021"/>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1">
                    <a:hueOff val="1476394"/>
                    <a:lumOff val="-17455"/>
                  </a:schemeClr>
                </a:solidFill>
              </a:defRPr>
            </a:lvl1pPr>
          </a:lstStyle>
          <a:p>
            <a:pPr/>
            <a:r>
              <a:t>Avv. Ilaria Fuccaro, 20 aprile 2021</a:t>
            </a:r>
          </a:p>
        </p:txBody>
      </p:sp>
      <p:sp>
        <p:nvSpPr>
          <p:cNvPr id="232" name="2. Se il minore resta collocato presso la coppia aspirante all’adozione:…"/>
          <p:cNvSpPr txBox="1"/>
          <p:nvPr>
            <p:ph type="body" idx="1"/>
          </p:nvPr>
        </p:nvSpPr>
        <p:spPr>
          <a:prstGeom prst="rect">
            <a:avLst/>
          </a:prstGeom>
        </p:spPr>
        <p:txBody>
          <a:bodyPr/>
          <a:lstStyle/>
          <a:p>
            <a:pPr>
              <a:lnSpc>
                <a:spcPct val="150000"/>
              </a:lnSpc>
              <a:defRPr>
                <a:solidFill>
                  <a:schemeClr val="accent1">
                    <a:hueOff val="1476394"/>
                    <a:lumOff val="-17455"/>
                  </a:schemeClr>
                </a:solidFill>
                <a:latin typeface="Bodoni SvtyTwo ITC TT-Bold"/>
                <a:ea typeface="Bodoni SvtyTwo ITC TT-Bold"/>
                <a:cs typeface="Bodoni SvtyTwo ITC TT-Bold"/>
                <a:sym typeface="Bodoni SvtyTwo ITC TT-Bold"/>
              </a:defRPr>
            </a:pPr>
            <a:r>
              <a:t>2. </a:t>
            </a:r>
            <a:r>
              <a:rPr>
                <a:latin typeface="Bodoni SvtyTwo ITC TT-Book"/>
                <a:ea typeface="Bodoni SvtyTwo ITC TT-Book"/>
                <a:cs typeface="Bodoni SvtyTwo ITC TT-Book"/>
                <a:sym typeface="Bodoni SvtyTwo ITC TT-Book"/>
              </a:rPr>
              <a:t>Se il minore resta collocato presso la coppia aspirante all’adozione:</a:t>
            </a:r>
            <a:endParaRPr>
              <a:latin typeface="Bodoni SvtyTwo ITC TT-Book"/>
              <a:ea typeface="Bodoni SvtyTwo ITC TT-Book"/>
              <a:cs typeface="Bodoni SvtyTwo ITC TT-Book"/>
              <a:sym typeface="Bodoni SvtyTwo ITC TT-Book"/>
            </a:endParaRPr>
          </a:p>
          <a:p>
            <a:pPr>
              <a:lnSpc>
                <a:spcPct val="150000"/>
              </a:lnSpc>
              <a:defRPr>
                <a:solidFill>
                  <a:schemeClr val="accent1">
                    <a:hueOff val="1476394"/>
                    <a:lumOff val="-17455"/>
                  </a:schemeClr>
                </a:solidFill>
                <a:latin typeface="Bodoni SvtyTwo ITC TT-Bold"/>
                <a:ea typeface="Bodoni SvtyTwo ITC TT-Bold"/>
                <a:cs typeface="Bodoni SvtyTwo ITC TT-Bold"/>
                <a:sym typeface="Bodoni SvtyTwo ITC TT-Bold"/>
              </a:defRPr>
            </a:pPr>
            <a:r>
              <a:rPr>
                <a:latin typeface="Bodoni SvtyTwo ITC TT-Book"/>
                <a:ea typeface="Bodoni SvtyTwo ITC TT-Book"/>
                <a:cs typeface="Bodoni SvtyTwo ITC TT-Book"/>
                <a:sym typeface="Bodoni SvtyTwo ITC TT-Book"/>
              </a:rPr>
              <a:t>- il Tribunale può disporre, ai sensi degli artt. 16 l.ad. 330 ss. c.c., la decadenza dalla responsabilità genitoriale o altri provvedimenti limitativi nei confronti dei genitori;</a:t>
            </a:r>
            <a:endParaRPr>
              <a:latin typeface="Bodoni SvtyTwo ITC TT-Book"/>
              <a:ea typeface="Bodoni SvtyTwo ITC TT-Book"/>
              <a:cs typeface="Bodoni SvtyTwo ITC TT-Book"/>
              <a:sym typeface="Bodoni SvtyTwo ITC TT-Book"/>
            </a:endParaRPr>
          </a:p>
          <a:p>
            <a:pPr>
              <a:lnSpc>
                <a:spcPct val="150000"/>
              </a:lnSpc>
              <a:defRPr>
                <a:solidFill>
                  <a:schemeClr val="accent1">
                    <a:hueOff val="1476394"/>
                    <a:lumOff val="-17455"/>
                  </a:schemeClr>
                </a:solidFill>
                <a:latin typeface="Bodoni SvtyTwo ITC TT-Bold"/>
                <a:ea typeface="Bodoni SvtyTwo ITC TT-Bold"/>
                <a:cs typeface="Bodoni SvtyTwo ITC TT-Bold"/>
                <a:sym typeface="Bodoni SvtyTwo ITC TT-Bold"/>
              </a:defRPr>
            </a:pPr>
            <a:r>
              <a:rPr>
                <a:latin typeface="Bodoni SvtyTwo ITC TT-Book"/>
                <a:ea typeface="Bodoni SvtyTwo ITC TT-Book"/>
                <a:cs typeface="Bodoni SvtyTwo ITC TT-Book"/>
                <a:sym typeface="Bodoni SvtyTwo ITC TT-Book"/>
              </a:rPr>
              <a:t>- la coppia aspirante all’adozione può proporre domanda di adozione ai sensi dell’art. 44 lett. d) l. ad.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34" name="Principi  rilevanti  e giurisprudenza"/>
          <p:cNvSpPr txBox="1"/>
          <p:nvPr>
            <p:ph type="title"/>
          </p:nvPr>
        </p:nvSpPr>
        <p:spPr>
          <a:prstGeom prst="rect">
            <a:avLst/>
          </a:prstGeom>
        </p:spPr>
        <p:txBody>
          <a:bodyPr/>
          <a:lstStyle>
            <a:lvl1pPr algn="ctr">
              <a:defRPr b="0" spc="-372" sz="93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Principi  rilevanti  e giurisprudenza</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36" name="Cass. civ., n. 5013/2013"/>
          <p:cNvSpPr txBox="1"/>
          <p:nvPr>
            <p:ph type="title" idx="4294967295"/>
          </p:nvPr>
        </p:nvSpPr>
        <p:spPr>
          <a:xfrm>
            <a:off x="1295400" y="1625600"/>
            <a:ext cx="11239500" cy="2915963"/>
          </a:xfrm>
          <a:prstGeom prst="rect">
            <a:avLst/>
          </a:prstGeom>
        </p:spPr>
        <p:txBody>
          <a:bodyPr anchor="t"/>
          <a:lstStyle>
            <a:lvl1pPr defTabSz="584200">
              <a:lnSpc>
                <a:spcPct val="100000"/>
              </a:lnSpc>
              <a:spcBef>
                <a:spcPts val="3300"/>
              </a:spcBef>
              <a:defRPr b="0" cap="none" spc="0" sz="62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Cass. civ., n. 5013/2013</a:t>
            </a:r>
          </a:p>
        </p:txBody>
      </p:sp>
      <p:sp>
        <p:nvSpPr>
          <p:cNvPr id="237" name="“La prioritaria esigenza per il figlio di vivere, nei limiti del possibile, con i genitori biologici e di essere da loro allevato non è riconosciuta in astratto, ma è finalizzata allo sviluppo armonico del minore stesso e presuppone quindi la concreta at"/>
          <p:cNvSpPr txBox="1"/>
          <p:nvPr>
            <p:ph type="body" sz="half" idx="4294967295"/>
          </p:nvPr>
        </p:nvSpPr>
        <p:spPr>
          <a:xfrm>
            <a:off x="1295400" y="5257800"/>
            <a:ext cx="11239500" cy="6883400"/>
          </a:xfrm>
          <a:prstGeom prst="rect">
            <a:avLst/>
          </a:prstGeom>
        </p:spPr>
        <p:txBody>
          <a:bodyPr/>
          <a:lstStyle/>
          <a:p>
            <a:pPr algn="just" defTabSz="584200">
              <a:lnSpc>
                <a:spcPct val="150000"/>
              </a:lnSpc>
              <a:spcBef>
                <a:spcPts val="3300"/>
              </a:spcBef>
              <a:defRPr cap="none" spc="0" sz="4000">
                <a:solidFill>
                  <a:schemeClr val="accent1">
                    <a:hueOff val="1476394"/>
                    <a:lumOff val="-17455"/>
                  </a:schemeClr>
                </a:solidFill>
                <a:latin typeface="Bodoni SvtyTwo ITC TT-Bold"/>
                <a:ea typeface="Bodoni SvtyTwo ITC TT-Bold"/>
                <a:cs typeface="Bodoni SvtyTwo ITC TT-Bold"/>
                <a:sym typeface="Bodoni SvtyTwo ITC TT-Bold"/>
              </a:defRPr>
            </a:pPr>
            <a:r>
              <a:t>“</a:t>
            </a:r>
            <a:r>
              <a:rPr>
                <a:latin typeface="Bodoni SvtyTwo ITC TT-BookIta"/>
                <a:ea typeface="Bodoni SvtyTwo ITC TT-BookIta"/>
                <a:cs typeface="Bodoni SvtyTwo ITC TT-BookIta"/>
                <a:sym typeface="Bodoni SvtyTwo ITC TT-BookIta"/>
              </a:rPr>
              <a:t>La prioritaria esigenza per il figlio di vivere, nei limiti del possibile, con i genitori biologici e di essere da loro allevato non è riconosciuta in astratto, ma è finalizzata allo sviluppo armonico del minore stesso e presuppone quindi la concreta attitudine della famiglia biologica ad assicurare allo stesso il migliore apporto alla formazione ed allo sviluppo della sua personalità”</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39" name="Cedu, 12 febbraio 2019 - ricorso n. 63289/17- Causa Minervino e Trausi c. Italia"/>
          <p:cNvSpPr txBox="1"/>
          <p:nvPr>
            <p:ph type="title" idx="4294967295"/>
          </p:nvPr>
        </p:nvSpPr>
        <p:spPr>
          <a:xfrm>
            <a:off x="1295400" y="1625600"/>
            <a:ext cx="21929144" cy="2915963"/>
          </a:xfrm>
          <a:prstGeom prst="rect">
            <a:avLst/>
          </a:prstGeom>
        </p:spPr>
        <p:txBody>
          <a:bodyPr anchor="t"/>
          <a:lstStyle>
            <a:lvl1pPr defTabSz="584200">
              <a:lnSpc>
                <a:spcPct val="100000"/>
              </a:lnSpc>
              <a:spcBef>
                <a:spcPts val="3300"/>
              </a:spcBef>
              <a:defRPr b="0" cap="none" spc="0" sz="62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Cedu, 12 febbraio 2019 - ricorso n. 63289/17- Causa Minervino e Trausi c. Italia</a:t>
            </a:r>
          </a:p>
        </p:txBody>
      </p:sp>
      <p:sp>
        <p:nvSpPr>
          <p:cNvPr id="240" name="“45. In questo contesto, la Corte rammenta che il fatto che un bambino possa essere accolto in un ambiente più favorevole alla sua educazione non può, di per sé, giustificare che venga sottratto di forza alle cure dei suoi genitori biologici. Un'ingerenz"/>
          <p:cNvSpPr txBox="1"/>
          <p:nvPr>
            <p:ph type="body" idx="4294967295"/>
          </p:nvPr>
        </p:nvSpPr>
        <p:spPr>
          <a:xfrm>
            <a:off x="1295400" y="5257800"/>
            <a:ext cx="21404663" cy="6883400"/>
          </a:xfrm>
          <a:prstGeom prst="rect">
            <a:avLst/>
          </a:prstGeom>
        </p:spPr>
        <p:txBody>
          <a:bodyPr/>
          <a:lstStyle/>
          <a:p>
            <a:pPr algn="just" defTabSz="182880">
              <a:lnSpc>
                <a:spcPct val="150000"/>
              </a:lnSpc>
              <a:defRPr cap="none" spc="0" sz="2320">
                <a:solidFill>
                  <a:schemeClr val="accent1">
                    <a:hueOff val="1476394"/>
                    <a:lumOff val="-17455"/>
                  </a:schemeClr>
                </a:solidFill>
                <a:latin typeface="Bodoni SvtyTwo ITC TT-BookIta"/>
                <a:ea typeface="Bodoni SvtyTwo ITC TT-BookIta"/>
                <a:cs typeface="Bodoni SvtyTwo ITC TT-BookIta"/>
                <a:sym typeface="Bodoni SvtyTwo ITC TT-BookIta"/>
              </a:defRPr>
            </a:pPr>
            <a:r>
              <a:t>“45. In questo contesto, la Corte rammenta che il fatto che un bambino possa essere accolto in un ambiente più favorevole alla sua educazione non può, di per sé, giustificare che venga sottratto di forza alle cure dei suoi genitori biologici. Un'ingerenza simile nel diritto dei genitori, riconosciuto dall'articolo 8 della Convenzione, di godere di una vita familiare con il proprio figlio, deve risultare anche «necessaria» per altre circostanze (K. e T. c.. Finlandia, sopra citata, § 173, e Kutzner, sopra citata, § 69). Inoltre, l'articolo 8 della Convenzione pone a carico dello Stato degli obblighi positivi inerenti al «rispetto» effettivo della vita familiare. Per cui, laddove è provato che esiste un legame familiare, lo Stato deve per principio agire in modo tale da consentire a questo legame di svilupparsi adottando le misure appropriate per riunire il genitore e il figlio interessati (Kutzner, sopra citata, § 61).</a:t>
            </a:r>
          </a:p>
          <a:p>
            <a:pPr algn="just" defTabSz="182880">
              <a:lnSpc>
                <a:spcPct val="150000"/>
              </a:lnSpc>
              <a:defRPr cap="none" spc="0" sz="2320">
                <a:solidFill>
                  <a:schemeClr val="accent1">
                    <a:hueOff val="1476394"/>
                    <a:lumOff val="-17455"/>
                  </a:schemeClr>
                </a:solidFill>
                <a:latin typeface="Bodoni SvtyTwo ITC TT-BookIta"/>
                <a:ea typeface="Bodoni SvtyTwo ITC TT-BookIta"/>
                <a:cs typeface="Bodoni SvtyTwo ITC TT-BookIta"/>
                <a:sym typeface="Bodoni SvtyTwo ITC TT-BookIta"/>
              </a:defRPr>
            </a:pPr>
            <a:r>
              <a:t>46. La Corte rammenta anche che, sebbene il confine tra obblighi positivi e obblighi negativi dello Stato ai sensi dell'articolo 8 della Convenzione non si presti ad una definizione precisa, i principi applicabili sono tuttavia assimilabili. In particolare, in entrambi i casi, il punto decisivo consiste nel sapere se il giusto equilibrio che deve esistere tra gli interessi in gioco - quelli del bambino, quelli di entrambi i genitori e quelli dell'ordine pubblico - sia stato mantenuto entro i limiti del margine di apprezzamento di cui godono gli Stati in materia (Maumousseau e Washington c. Francia, n. 39388/05, § 62, CEDU 2007-XIII), pur attribuendo un’importanza decisiva all’interesse del minore (si veda, in tal senso, Gnahoré c. Francia, , § 59), il quale può, a seconda della sua natura e gravità, prevalere su quello dei genitori (Sahin c. Germania [GC], n. 30943/96, § 66, CEDU 2003-VIII). Spetta a ciascuno Stato contraente dotarsi di un quadro giuridico adeguato e sufficiente a garantire il rispetto degli obblighi positivi che incombono su di esso ai sensi dell'articolo 8 della Convenzione, e alla Corte esaminare se, nell'applicazione e nell'interpretazione delle disposizioni giuridiche applicabili, le autorità nazionali abbiano rispettato le garanzie dell'articolo 8, tenendo conto, in particolare, dell'interesse superiore del bambino (Soares de Melo, sopra citata, § 92)”.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40">
                                            <p:bg/>
                                          </p:spTgt>
                                        </p:tgtEl>
                                        <p:attrNameLst>
                                          <p:attrName>style.visibility</p:attrName>
                                        </p:attrNameLst>
                                      </p:cBhvr>
                                      <p:to>
                                        <p:strVal val="visible"/>
                                      </p:to>
                                    </p:set>
                                    <p:anim calcmode="lin" valueType="num">
                                      <p:cBhvr>
                                        <p:cTn id="7" dur="1000" fill="hold"/>
                                        <p:tgtEl>
                                          <p:spTgt spid="240">
                                            <p:bg/>
                                          </p:spTgt>
                                        </p:tgtEl>
                                        <p:attrNameLst>
                                          <p:attrName>ppt_x</p:attrName>
                                        </p:attrNameLst>
                                      </p:cBhvr>
                                      <p:tavLst>
                                        <p:tav tm="0">
                                          <p:val>
                                            <p:strVal val="0-#ppt_w/2"/>
                                          </p:val>
                                        </p:tav>
                                        <p:tav tm="100000">
                                          <p:val>
                                            <p:strVal val="#ppt_x"/>
                                          </p:val>
                                        </p:tav>
                                      </p:tavLst>
                                    </p:anim>
                                    <p:anim calcmode="lin" valueType="num">
                                      <p:cBhvr>
                                        <p:cTn id="8" dur="1000" fill="hold"/>
                                        <p:tgtEl>
                                          <p:spTgt spid="240">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240">
                                            <p:txEl>
                                              <p:pRg st="0" end="0"/>
                                            </p:txEl>
                                          </p:spTgt>
                                        </p:tgtEl>
                                        <p:attrNameLst>
                                          <p:attrName>style.visibility</p:attrName>
                                        </p:attrNameLst>
                                      </p:cBhvr>
                                      <p:to>
                                        <p:strVal val="visible"/>
                                      </p:to>
                                    </p:set>
                                    <p:anim calcmode="lin" valueType="num">
                                      <p:cBhvr>
                                        <p:cTn id="11" dur="1000" fill="hold"/>
                                        <p:tgtEl>
                                          <p:spTgt spid="240">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2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240">
                                            <p:txEl>
                                              <p:pRg st="1" end="1"/>
                                            </p:txEl>
                                          </p:spTgt>
                                        </p:tgtEl>
                                        <p:attrNameLst>
                                          <p:attrName>style.visibility</p:attrName>
                                        </p:attrNameLst>
                                      </p:cBhvr>
                                      <p:to>
                                        <p:strVal val="visible"/>
                                      </p:to>
                                    </p:set>
                                    <p:anim calcmode="lin" valueType="num">
                                      <p:cBhvr>
                                        <p:cTn id="17" dur="1000" fill="hold"/>
                                        <p:tgtEl>
                                          <p:spTgt spid="240">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2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240">
                                            <p:txEl>
                                              <p:pRg st="2" end="2"/>
                                            </p:txEl>
                                          </p:spTgt>
                                        </p:tgtEl>
                                        <p:attrNameLst>
                                          <p:attrName>style.visibility</p:attrName>
                                        </p:attrNameLst>
                                      </p:cBhvr>
                                      <p:to>
                                        <p:strVal val="visible"/>
                                      </p:to>
                                    </p:set>
                                    <p:anim calcmode="lin" valueType="num">
                                      <p:cBhvr>
                                        <p:cTn id="23" dur="1000" fill="hold"/>
                                        <p:tgtEl>
                                          <p:spTgt spid="240">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24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0"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176" name="Tratto dal Talmu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defTabSz="292100">
              <a:defRPr spc="-42" sz="1400">
                <a:solidFill>
                  <a:schemeClr val="accent1">
                    <a:hueOff val="1476394"/>
                    <a:lumOff val="-17455"/>
                  </a:schemeClr>
                </a:solidFill>
              </a:defRPr>
            </a:lvl1pPr>
          </a:lstStyle>
          <a:p>
            <a:pPr/>
            <a:r>
              <a:t>Tratto dal Talmud</a:t>
            </a:r>
          </a:p>
        </p:txBody>
      </p:sp>
      <p:sp>
        <p:nvSpPr>
          <p:cNvPr id="177" name="“Una madre…"/>
          <p:cNvSpPr txBox="1"/>
          <p:nvPr>
            <p:ph type="body" sz="half" idx="1"/>
          </p:nvPr>
        </p:nvSpPr>
        <p:spPr>
          <a:prstGeom prst="rect">
            <a:avLst/>
          </a:prstGeom>
        </p:spPr>
        <p:txBody>
          <a:bodyPr/>
          <a:lstStyle/>
          <a:p>
            <a:pPr marL="0" indent="0" algn="ctr" defTabSz="361188">
              <a:lnSpc>
                <a:spcPct val="100000"/>
              </a:lnSpc>
              <a:defRPr b="0" cap="none" i="0" spc="0" sz="4266">
                <a:solidFill>
                  <a:schemeClr val="accent1">
                    <a:hueOff val="1476394"/>
                    <a:lumOff val="-17455"/>
                  </a:schemeClr>
                </a:solidFill>
                <a:latin typeface="Bodoni SvtyTwo ITC TT-Book"/>
                <a:ea typeface="Bodoni SvtyTwo ITC TT-Book"/>
                <a:cs typeface="Bodoni SvtyTwo ITC TT-Book"/>
                <a:sym typeface="Bodoni SvtyTwo ITC TT-Book"/>
              </a:defRPr>
            </a:pPr>
            <a:r>
              <a:t>“</a:t>
            </a:r>
            <a:r>
              <a:rPr>
                <a:latin typeface="Bodoni SvtyTwo ITC TT-BookIta"/>
                <a:ea typeface="Bodoni SvtyTwo ITC TT-BookIta"/>
                <a:cs typeface="Bodoni SvtyTwo ITC TT-BookIta"/>
                <a:sym typeface="Bodoni SvtyTwo ITC TT-BookIta"/>
              </a:rPr>
              <a:t>Una madre </a:t>
            </a:r>
            <a:endParaRPr>
              <a:latin typeface="Bodoni SvtyTwo ITC TT-BookIta"/>
              <a:ea typeface="Bodoni SvtyTwo ITC TT-BookIta"/>
              <a:cs typeface="Bodoni SvtyTwo ITC TT-BookIta"/>
              <a:sym typeface="Bodoni SvtyTwo ITC TT-BookIta"/>
            </a:endParaRPr>
          </a:p>
          <a:p>
            <a:pPr marL="0" indent="0" algn="ctr" defTabSz="361188">
              <a:lnSpc>
                <a:spcPct val="100000"/>
              </a:lnSpc>
              <a:defRPr b="0" cap="none" i="0" spc="0" sz="4266">
                <a:solidFill>
                  <a:schemeClr val="accent1">
                    <a:hueOff val="1476394"/>
                    <a:lumOff val="-17455"/>
                  </a:schemeClr>
                </a:solidFill>
                <a:latin typeface="Bodoni SvtyTwo ITC TT-Book"/>
                <a:ea typeface="Bodoni SvtyTwo ITC TT-Book"/>
                <a:cs typeface="Bodoni SvtyTwo ITC TT-Book"/>
                <a:sym typeface="Bodoni SvtyTwo ITC TT-Book"/>
              </a:defRPr>
            </a:pPr>
            <a:r>
              <a:rPr>
                <a:latin typeface="Bodoni SvtyTwo ITC TT-BookIta"/>
                <a:ea typeface="Bodoni SvtyTwo ITC TT-BookIta"/>
                <a:cs typeface="Bodoni SvtyTwo ITC TT-BookIta"/>
                <a:sym typeface="Bodoni SvtyTwo ITC TT-BookIta"/>
              </a:rPr>
              <a:t>è come una sorgente di montagna</a:t>
            </a:r>
            <a:endParaRPr>
              <a:latin typeface="Bodoni SvtyTwo ITC TT-BookIta"/>
              <a:ea typeface="Bodoni SvtyTwo ITC TT-BookIta"/>
              <a:cs typeface="Bodoni SvtyTwo ITC TT-BookIta"/>
              <a:sym typeface="Bodoni SvtyTwo ITC TT-BookIta"/>
            </a:endParaRPr>
          </a:p>
          <a:p>
            <a:pPr marL="0" indent="0" algn="ctr" defTabSz="361188">
              <a:lnSpc>
                <a:spcPct val="100000"/>
              </a:lnSpc>
              <a:defRPr b="0" cap="none" i="0" spc="0" sz="4266">
                <a:solidFill>
                  <a:schemeClr val="accent1">
                    <a:hueOff val="1476394"/>
                    <a:lumOff val="-17455"/>
                  </a:schemeClr>
                </a:solidFill>
                <a:latin typeface="Bodoni SvtyTwo ITC TT-Book"/>
                <a:ea typeface="Bodoni SvtyTwo ITC TT-Book"/>
                <a:cs typeface="Bodoni SvtyTwo ITC TT-Book"/>
                <a:sym typeface="Bodoni SvtyTwo ITC TT-Book"/>
              </a:defRPr>
            </a:pPr>
            <a:r>
              <a:rPr>
                <a:latin typeface="Bodoni SvtyTwo ITC TT-BookIta"/>
                <a:ea typeface="Bodoni SvtyTwo ITC TT-BookIta"/>
                <a:cs typeface="Bodoni SvtyTwo ITC TT-BookIta"/>
                <a:sym typeface="Bodoni SvtyTwo ITC TT-BookIta"/>
              </a:rPr>
              <a:t>Che nutre l’albero alle sue radici, </a:t>
            </a:r>
            <a:endParaRPr>
              <a:latin typeface="Bodoni SvtyTwo ITC TT-BookIta"/>
              <a:ea typeface="Bodoni SvtyTwo ITC TT-BookIta"/>
              <a:cs typeface="Bodoni SvtyTwo ITC TT-BookIta"/>
              <a:sym typeface="Bodoni SvtyTwo ITC TT-BookIta"/>
            </a:endParaRPr>
          </a:p>
          <a:p>
            <a:pPr marL="0" indent="0" algn="ctr" defTabSz="361188">
              <a:lnSpc>
                <a:spcPct val="100000"/>
              </a:lnSpc>
              <a:defRPr b="0" cap="none" i="0" spc="0" sz="4266">
                <a:solidFill>
                  <a:schemeClr val="accent1">
                    <a:hueOff val="1476394"/>
                    <a:lumOff val="-17455"/>
                  </a:schemeClr>
                </a:solidFill>
                <a:latin typeface="Bodoni SvtyTwo ITC TT-Book"/>
                <a:ea typeface="Bodoni SvtyTwo ITC TT-Book"/>
                <a:cs typeface="Bodoni SvtyTwo ITC TT-Book"/>
                <a:sym typeface="Bodoni SvtyTwo ITC TT-Book"/>
              </a:defRPr>
            </a:pPr>
            <a:r>
              <a:rPr>
                <a:latin typeface="Bodoni SvtyTwo ITC TT-BookIta"/>
                <a:ea typeface="Bodoni SvtyTwo ITC TT-BookIta"/>
                <a:cs typeface="Bodoni SvtyTwo ITC TT-BookIta"/>
                <a:sym typeface="Bodoni SvtyTwo ITC TT-BookIta"/>
              </a:rPr>
              <a:t>ma una donna che diventa madre del bimbo partorito da un’altra</a:t>
            </a:r>
            <a:endParaRPr>
              <a:latin typeface="Bodoni SvtyTwo ITC TT-BookIta"/>
              <a:ea typeface="Bodoni SvtyTwo ITC TT-BookIta"/>
              <a:cs typeface="Bodoni SvtyTwo ITC TT-BookIta"/>
              <a:sym typeface="Bodoni SvtyTwo ITC TT-BookIta"/>
            </a:endParaRPr>
          </a:p>
          <a:p>
            <a:pPr marL="0" indent="0" algn="ctr" defTabSz="361188">
              <a:lnSpc>
                <a:spcPct val="100000"/>
              </a:lnSpc>
              <a:defRPr b="0" cap="none" i="0" spc="0" sz="4266">
                <a:solidFill>
                  <a:schemeClr val="accent1">
                    <a:hueOff val="1476394"/>
                    <a:lumOff val="-17455"/>
                  </a:schemeClr>
                </a:solidFill>
                <a:latin typeface="Bodoni SvtyTwo ITC TT-Book"/>
                <a:ea typeface="Bodoni SvtyTwo ITC TT-Book"/>
                <a:cs typeface="Bodoni SvtyTwo ITC TT-Book"/>
                <a:sym typeface="Bodoni SvtyTwo ITC TT-Book"/>
              </a:defRPr>
            </a:pPr>
            <a:r>
              <a:rPr>
                <a:latin typeface="Bodoni SvtyTwo ITC TT-BookIta"/>
                <a:ea typeface="Bodoni SvtyTwo ITC TT-BookIta"/>
                <a:cs typeface="Bodoni SvtyTwo ITC TT-BookIta"/>
                <a:sym typeface="Bodoni SvtyTwo ITC TT-BookIta"/>
              </a:rPr>
              <a:t>Donna</a:t>
            </a:r>
            <a:endParaRPr>
              <a:latin typeface="Bodoni SvtyTwo ITC TT-BookIta"/>
              <a:ea typeface="Bodoni SvtyTwo ITC TT-BookIta"/>
              <a:cs typeface="Bodoni SvtyTwo ITC TT-BookIta"/>
              <a:sym typeface="Bodoni SvtyTwo ITC TT-BookIta"/>
            </a:endParaRPr>
          </a:p>
          <a:p>
            <a:pPr marL="0" indent="0" algn="ctr" defTabSz="361188">
              <a:lnSpc>
                <a:spcPct val="100000"/>
              </a:lnSpc>
              <a:defRPr b="0" cap="none" i="0" spc="0" sz="4266">
                <a:solidFill>
                  <a:schemeClr val="accent1">
                    <a:hueOff val="1476394"/>
                    <a:lumOff val="-17455"/>
                  </a:schemeClr>
                </a:solidFill>
                <a:latin typeface="Bodoni SvtyTwo ITC TT-Book"/>
                <a:ea typeface="Bodoni SvtyTwo ITC TT-Book"/>
                <a:cs typeface="Bodoni SvtyTwo ITC TT-Book"/>
                <a:sym typeface="Bodoni SvtyTwo ITC TT-Book"/>
              </a:defRPr>
            </a:pPr>
            <a:r>
              <a:rPr>
                <a:latin typeface="Bodoni SvtyTwo ITC TT-BookIta"/>
                <a:ea typeface="Bodoni SvtyTwo ITC TT-BookIta"/>
                <a:cs typeface="Bodoni SvtyTwo ITC TT-BookIta"/>
                <a:sym typeface="Bodoni SvtyTwo ITC TT-BookIta"/>
              </a:rPr>
              <a:t>È</a:t>
            </a:r>
            <a:endParaRPr>
              <a:latin typeface="Bodoni SvtyTwo ITC TT-BookIta"/>
              <a:ea typeface="Bodoni SvtyTwo ITC TT-BookIta"/>
              <a:cs typeface="Bodoni SvtyTwo ITC TT-BookIta"/>
              <a:sym typeface="Bodoni SvtyTwo ITC TT-BookIta"/>
            </a:endParaRPr>
          </a:p>
          <a:p>
            <a:pPr marL="0" indent="0" algn="ctr" defTabSz="361188">
              <a:lnSpc>
                <a:spcPct val="100000"/>
              </a:lnSpc>
              <a:defRPr b="0" cap="none" i="0" spc="0" sz="4266">
                <a:solidFill>
                  <a:schemeClr val="accent1">
                    <a:hueOff val="1476394"/>
                    <a:lumOff val="-17455"/>
                  </a:schemeClr>
                </a:solidFill>
                <a:latin typeface="Bodoni SvtyTwo ITC TT-Book"/>
                <a:ea typeface="Bodoni SvtyTwo ITC TT-Book"/>
                <a:cs typeface="Bodoni SvtyTwo ITC TT-Book"/>
                <a:sym typeface="Bodoni SvtyTwo ITC TT-Book"/>
              </a:defRPr>
            </a:pPr>
            <a:r>
              <a:rPr>
                <a:latin typeface="Bodoni SvtyTwo ITC TT-BookIta"/>
                <a:ea typeface="Bodoni SvtyTwo ITC TT-BookIta"/>
                <a:cs typeface="Bodoni SvtyTwo ITC TT-BookIta"/>
                <a:sym typeface="Bodoni SvtyTwo ITC TT-BookIta"/>
              </a:rPr>
              <a:t>Come l’acqua che evapora fino a diventare nuvola e viaggia</a:t>
            </a:r>
            <a:endParaRPr>
              <a:latin typeface="Bodoni SvtyTwo ITC TT-BookIta"/>
              <a:ea typeface="Bodoni SvtyTwo ITC TT-BookIta"/>
              <a:cs typeface="Bodoni SvtyTwo ITC TT-BookIta"/>
              <a:sym typeface="Bodoni SvtyTwo ITC TT-BookIta"/>
            </a:endParaRPr>
          </a:p>
          <a:p>
            <a:pPr marL="0" indent="0" algn="ctr" defTabSz="361188">
              <a:lnSpc>
                <a:spcPct val="100000"/>
              </a:lnSpc>
              <a:defRPr b="0" cap="none" i="0" spc="0" sz="4266">
                <a:solidFill>
                  <a:schemeClr val="accent1">
                    <a:hueOff val="1476394"/>
                    <a:lumOff val="-17455"/>
                  </a:schemeClr>
                </a:solidFill>
                <a:latin typeface="Bodoni SvtyTwo ITC TT-Book"/>
                <a:ea typeface="Bodoni SvtyTwo ITC TT-Book"/>
                <a:cs typeface="Bodoni SvtyTwo ITC TT-Book"/>
                <a:sym typeface="Bodoni SvtyTwo ITC TT-Book"/>
              </a:defRPr>
            </a:pPr>
            <a:r>
              <a:rPr>
                <a:latin typeface="Bodoni SvtyTwo ITC TT-BookIta"/>
                <a:ea typeface="Bodoni SvtyTwo ITC TT-BookIta"/>
                <a:cs typeface="Bodoni SvtyTwo ITC TT-BookIta"/>
                <a:sym typeface="Bodoni SvtyTwo ITC TT-BookIta"/>
              </a:rPr>
              <a:t>Per lunghe distanze per nutrire un albero solo nel deserto”</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42" name="Cass. civ., n. 16357/2018"/>
          <p:cNvSpPr txBox="1"/>
          <p:nvPr>
            <p:ph type="title" idx="4294967295"/>
          </p:nvPr>
        </p:nvSpPr>
        <p:spPr>
          <a:xfrm>
            <a:off x="1295400" y="1625600"/>
            <a:ext cx="11239500" cy="2915963"/>
          </a:xfrm>
          <a:prstGeom prst="rect">
            <a:avLst/>
          </a:prstGeom>
        </p:spPr>
        <p:txBody>
          <a:bodyPr anchor="t"/>
          <a:lstStyle>
            <a:lvl1pPr defTabSz="584200">
              <a:lnSpc>
                <a:spcPct val="100000"/>
              </a:lnSpc>
              <a:spcBef>
                <a:spcPts val="3300"/>
              </a:spcBef>
              <a:defRPr b="0" cap="none" spc="0" sz="62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Cass. civ., n. 16357/2018</a:t>
            </a:r>
          </a:p>
        </p:txBody>
      </p:sp>
      <p:sp>
        <p:nvSpPr>
          <p:cNvPr id="243" name="“Il prioritario diritto dei minori a crescere nell’ambito della loro famiglia di origine non esclude la pronuncia della dichiarazione di adottabilità quando, nonostante l’impegno profuso dal genitore per superare le proprie difficoltà personali e genitor"/>
          <p:cNvSpPr txBox="1"/>
          <p:nvPr>
            <p:ph type="body" idx="4294967295"/>
          </p:nvPr>
        </p:nvSpPr>
        <p:spPr>
          <a:xfrm>
            <a:off x="1295400" y="5257800"/>
            <a:ext cx="21087878" cy="6883400"/>
          </a:xfrm>
          <a:prstGeom prst="rect">
            <a:avLst/>
          </a:prstGeom>
        </p:spPr>
        <p:txBody>
          <a:bodyPr/>
          <a:lstStyle/>
          <a:p>
            <a:pPr algn="just" defTabSz="584200">
              <a:lnSpc>
                <a:spcPct val="150000"/>
              </a:lnSpc>
              <a:spcBef>
                <a:spcPts val="3300"/>
              </a:spcBef>
              <a:defRPr cap="none" spc="0" sz="4000">
                <a:solidFill>
                  <a:schemeClr val="accent1">
                    <a:hueOff val="1476394"/>
                    <a:lumOff val="-17455"/>
                  </a:schemeClr>
                </a:solidFill>
                <a:latin typeface="Bodoni SvtyTwo ITC TT-Bold"/>
                <a:ea typeface="Bodoni SvtyTwo ITC TT-Bold"/>
                <a:cs typeface="Bodoni SvtyTwo ITC TT-Bold"/>
                <a:sym typeface="Bodoni SvtyTwo ITC TT-Bold"/>
              </a:defRPr>
            </a:pPr>
            <a:r>
              <a:t>“</a:t>
            </a:r>
            <a:r>
              <a:rPr>
                <a:latin typeface="Bodoni SvtyTwo ITC TT-BookIta"/>
                <a:ea typeface="Bodoni SvtyTwo ITC TT-BookIta"/>
                <a:cs typeface="Bodoni SvtyTwo ITC TT-BookIta"/>
                <a:sym typeface="Bodoni SvtyTwo ITC TT-BookIta"/>
              </a:rPr>
              <a:t>Il prioritario diritto dei minori a crescere nell’ambito della loro famiglia di origine non esclude la pronuncia della dichiarazione di adottabilità quando, nonostante l’impegno profuso dal genitore per superare le proprie difficoltà personali e genitoriali, permanga tuttavia la sua incapacità di elaborare un progetto di vita credibile per i figli, e non risulti possibile prevedere con certezza l’adeguato recupero delle capacità genitoriali in tempi compatibili con l’esigenza dei minori di poter conseguire una equilibrata crescita psicofisica”</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45" name="Cass. civ., n. 21409/2019"/>
          <p:cNvSpPr txBox="1"/>
          <p:nvPr>
            <p:ph type="title" idx="4294967295"/>
          </p:nvPr>
        </p:nvSpPr>
        <p:spPr>
          <a:xfrm>
            <a:off x="1295400" y="1625600"/>
            <a:ext cx="11239500" cy="2915963"/>
          </a:xfrm>
          <a:prstGeom prst="rect">
            <a:avLst/>
          </a:prstGeom>
        </p:spPr>
        <p:txBody>
          <a:bodyPr anchor="t"/>
          <a:lstStyle>
            <a:lvl1pPr defTabSz="584200">
              <a:lnSpc>
                <a:spcPct val="100000"/>
              </a:lnSpc>
              <a:spcBef>
                <a:spcPts val="3300"/>
              </a:spcBef>
              <a:defRPr b="0" cap="none" spc="0" sz="62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Cass. civ., n. 21409/2019</a:t>
            </a:r>
          </a:p>
        </p:txBody>
      </p:sp>
      <p:sp>
        <p:nvSpPr>
          <p:cNvPr id="246" name="“Nella valutazione dello stato di abbandono, fermo il prioritario diritto del minore a crescere nell’ambito della propria famiglia di origine, ai fini della declaratoria di adottabilità, il giudice di merito deve formulare, ai sensi della L. n. 184 del 1"/>
          <p:cNvSpPr txBox="1"/>
          <p:nvPr>
            <p:ph type="body" idx="4294967295"/>
          </p:nvPr>
        </p:nvSpPr>
        <p:spPr>
          <a:xfrm>
            <a:off x="1295400" y="5257800"/>
            <a:ext cx="21087878" cy="6883400"/>
          </a:xfrm>
          <a:prstGeom prst="rect">
            <a:avLst/>
          </a:prstGeom>
        </p:spPr>
        <p:txBody>
          <a:bodyPr/>
          <a:lstStyle/>
          <a:p>
            <a:pPr algn="just" defTabSz="502412">
              <a:lnSpc>
                <a:spcPct val="150000"/>
              </a:lnSpc>
              <a:spcBef>
                <a:spcPts val="2800"/>
              </a:spcBef>
              <a:defRPr cap="none" spc="0" sz="3440">
                <a:solidFill>
                  <a:schemeClr val="accent1">
                    <a:hueOff val="1476394"/>
                    <a:lumOff val="-17455"/>
                  </a:schemeClr>
                </a:solidFill>
                <a:latin typeface="Bodoni SvtyTwo ITC TT-Bold"/>
                <a:ea typeface="Bodoni SvtyTwo ITC TT-Bold"/>
                <a:cs typeface="Bodoni SvtyTwo ITC TT-Bold"/>
                <a:sym typeface="Bodoni SvtyTwo ITC TT-Bold"/>
              </a:defRPr>
            </a:pPr>
            <a:r>
              <a:t>“</a:t>
            </a:r>
            <a:r>
              <a:rPr>
                <a:latin typeface="Bodoni SvtyTwo ITC TT-BookIta"/>
                <a:ea typeface="Bodoni SvtyTwo ITC TT-BookIta"/>
                <a:cs typeface="Bodoni SvtyTwo ITC TT-BookIta"/>
                <a:sym typeface="Bodoni SvtyTwo ITC TT-BookIta"/>
              </a:rPr>
              <a:t>Nella valutazione dello stato di abbandono, fermo il prioritario diritto del minore a crescere nell’ambito della propria famiglia di origine, ai fini della declaratoria di adottabilità, il giudice di merito deve formulare, ai sensi della L. n. 184 del 1983, art. 8 un giudizio sul recupero delle capacità genitoriali in tempi compatibili con le esigenze del minore a vivere fino stabile contesto familiare , accertando come esistenti situazioni di mero disagio, transitorie e fronteggiatili. L’indicato giudizio non può che avere natura prognostica e deve essere condotto sui pregressi comportamenti del genitore che, ove di sistematica trasgressione del percorso finalizzato al recupero della genitorialità per condotte in concreto assunte che manifestano inattendibilità ed apparenza della scelta e che abbiano provocato o possono provocare danni gravi ed irreversibili alla equilibrata crescita dell’interessato, devono determinare l’accertamento di una stabile situazione di abbandono del minore legittimante la declaratoria di adottabilità”</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48" name="Cass. civ., n. 3643/2020"/>
          <p:cNvSpPr txBox="1"/>
          <p:nvPr>
            <p:ph type="title" idx="4294967295"/>
          </p:nvPr>
        </p:nvSpPr>
        <p:spPr>
          <a:xfrm>
            <a:off x="1295400" y="1625600"/>
            <a:ext cx="11239500" cy="2915963"/>
          </a:xfrm>
          <a:prstGeom prst="rect">
            <a:avLst/>
          </a:prstGeom>
        </p:spPr>
        <p:txBody>
          <a:bodyPr anchor="t"/>
          <a:lstStyle>
            <a:lvl1pPr defTabSz="584200">
              <a:lnSpc>
                <a:spcPct val="100000"/>
              </a:lnSpc>
              <a:spcBef>
                <a:spcPts val="3300"/>
              </a:spcBef>
              <a:defRPr b="0" cap="none" spc="0" sz="62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Cass. civ., n. 3643/2020</a:t>
            </a:r>
          </a:p>
        </p:txBody>
      </p:sp>
      <p:sp>
        <p:nvSpPr>
          <p:cNvPr id="249" name="“Il giudice chiamato a decidere sullo stato di abbandono del minore, e quindi sulla dichiarazione di adottabilità, deve accertare la sussistenza dell’interesse del minore a conservare il legame con i suoi genitori biologici, pur se deficitari nelle loro "/>
          <p:cNvSpPr txBox="1"/>
          <p:nvPr>
            <p:ph type="body" idx="4294967295"/>
          </p:nvPr>
        </p:nvSpPr>
        <p:spPr>
          <a:xfrm>
            <a:off x="1271703" y="4736470"/>
            <a:ext cx="21245605" cy="6883401"/>
          </a:xfrm>
          <a:prstGeom prst="rect">
            <a:avLst/>
          </a:prstGeom>
        </p:spPr>
        <p:txBody>
          <a:bodyPr/>
          <a:lstStyle/>
          <a:p>
            <a:pPr algn="just" defTabSz="584200">
              <a:lnSpc>
                <a:spcPct val="150000"/>
              </a:lnSpc>
              <a:spcBef>
                <a:spcPts val="3300"/>
              </a:spcBef>
              <a:defRPr cap="none" spc="0" sz="4000">
                <a:solidFill>
                  <a:schemeClr val="accent1">
                    <a:hueOff val="1476394"/>
                    <a:lumOff val="-17455"/>
                  </a:schemeClr>
                </a:solidFill>
                <a:latin typeface="Bodoni SvtyTwo ITC TT-Bold"/>
                <a:ea typeface="Bodoni SvtyTwo ITC TT-Bold"/>
                <a:cs typeface="Bodoni SvtyTwo ITC TT-Bold"/>
                <a:sym typeface="Bodoni SvtyTwo ITC TT-Bold"/>
              </a:defRPr>
            </a:pPr>
            <a:r>
              <a:t>“</a:t>
            </a:r>
            <a:r>
              <a:rPr>
                <a:latin typeface="Bodoni SvtyTwo ITC TT-BookIta"/>
                <a:ea typeface="Bodoni SvtyTwo ITC TT-BookIta"/>
                <a:cs typeface="Bodoni SvtyTwo ITC TT-BookIta"/>
                <a:sym typeface="Bodoni SvtyTwo ITC TT-BookIta"/>
              </a:rPr>
              <a:t>Il giudice chiamato a decidere sullo stato di abbandono del minore, e quindi sulla dichiarazione di adottabilità, deve accertare la sussistenza dell’interesse del minore a conservare il legame con i suoi genitori biologici, pur se deficitari nelle loro capacità genitoriali, perché l’adozione legittimante costituisce una </a:t>
            </a:r>
            <a:r>
              <a:rPr>
                <a:latin typeface="Bodoni SvtyTwo ITC TT-Book"/>
                <a:ea typeface="Bodoni SvtyTwo ITC TT-Book"/>
                <a:cs typeface="Bodoni SvtyTwo ITC TT-Book"/>
                <a:sym typeface="Bodoni SvtyTwo ITC TT-Book"/>
              </a:rPr>
              <a:t>extrema ratio </a:t>
            </a:r>
            <a:r>
              <a:rPr>
                <a:latin typeface="Bodoni SvtyTwo ITC TT-BookIta"/>
                <a:ea typeface="Bodoni SvtyTwo ITC TT-BookIta"/>
                <a:cs typeface="Bodoni SvtyTwo ITC TT-BookIta"/>
                <a:sym typeface="Bodoni SvtyTwo ITC TT-BookIta"/>
              </a:rPr>
              <a:t>cui può pervenirsi quando non si ravvisi tale interesse, considerato che nell’ordinamento coesistono sia il modello di adozione fondato sulla radicale recisione dei rapporti con i genitori biologici, sia modelli che escludono tale requisito e consentono la conservazione del rapporto, quali le forme di adozione disciplinate dagli art. 44 ss. L. N 184 del 1983 e in particolare l’art. 44 lett. d)”</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51" name="Cass. civ., n. 7559/2018"/>
          <p:cNvSpPr txBox="1"/>
          <p:nvPr>
            <p:ph type="title" idx="4294967295"/>
          </p:nvPr>
        </p:nvSpPr>
        <p:spPr>
          <a:xfrm>
            <a:off x="1295400" y="1625600"/>
            <a:ext cx="11239500" cy="2915963"/>
          </a:xfrm>
          <a:prstGeom prst="rect">
            <a:avLst/>
          </a:prstGeom>
        </p:spPr>
        <p:txBody>
          <a:bodyPr anchor="t"/>
          <a:lstStyle>
            <a:lvl1pPr defTabSz="584200">
              <a:lnSpc>
                <a:spcPct val="100000"/>
              </a:lnSpc>
              <a:spcBef>
                <a:spcPts val="3300"/>
              </a:spcBef>
              <a:defRPr b="0" cap="none" spc="0" sz="62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Cass. civ., n. 7559/2018</a:t>
            </a:r>
          </a:p>
        </p:txBody>
      </p:sp>
      <p:sp>
        <p:nvSpPr>
          <p:cNvPr id="252" name="“In tema di accertamento dello stato di adottabilità, posto che il ricorso alla dichiarazione di adottabilità costituisce solo “una soluzione estrema”, essendo il diritto del minore a crescere ed essere educato nella propria famiglia d’origine, quale amb"/>
          <p:cNvSpPr txBox="1"/>
          <p:nvPr>
            <p:ph type="body" idx="4294967295"/>
          </p:nvPr>
        </p:nvSpPr>
        <p:spPr>
          <a:xfrm>
            <a:off x="1295400" y="3840467"/>
            <a:ext cx="21271111" cy="8300733"/>
          </a:xfrm>
          <a:prstGeom prst="rect">
            <a:avLst/>
          </a:prstGeom>
        </p:spPr>
        <p:txBody>
          <a:bodyPr/>
          <a:lstStyle/>
          <a:p>
            <a:pPr algn="just" defTabSz="572516">
              <a:lnSpc>
                <a:spcPct val="150000"/>
              </a:lnSpc>
              <a:spcBef>
                <a:spcPts val="3200"/>
              </a:spcBef>
              <a:defRPr cap="none" spc="0" sz="3920">
                <a:solidFill>
                  <a:schemeClr val="accent1">
                    <a:hueOff val="1476394"/>
                    <a:lumOff val="-17455"/>
                  </a:schemeClr>
                </a:solidFill>
                <a:latin typeface="Bodoni SvtyTwo ITC TT-Bold"/>
                <a:ea typeface="Bodoni SvtyTwo ITC TT-Bold"/>
                <a:cs typeface="Bodoni SvtyTwo ITC TT-Bold"/>
                <a:sym typeface="Bodoni SvtyTwo ITC TT-Bold"/>
              </a:defRPr>
            </a:pPr>
            <a:r>
              <a:t>“</a:t>
            </a:r>
            <a:r>
              <a:rPr>
                <a:latin typeface="Bodoni SvtyTwo ITC TT-BookIta"/>
                <a:ea typeface="Bodoni SvtyTwo ITC TT-BookIta"/>
                <a:cs typeface="Bodoni SvtyTwo ITC TT-BookIta"/>
                <a:sym typeface="Bodoni SvtyTwo ITC TT-BookIta"/>
              </a:rPr>
              <a:t>In tema di accertamento dello stato di adottabilità, posto che il ricorso alla dichiarazione di adottabilità costituisce solo “una soluzione estrema”, essendo il diritto del minore a crescere ed essere educato nella propria famiglia d’origine, quale ambiente più idoneo al suo armonico sviluppo psicofisico, tutelato in via prioritaria dall’art. 1 della legge n. 184 del 1983, il giudice di merito deve operare un giudizio prognostico teso, in primo luogo, a verificare l’effettiva ed attuale possibilità di recupero delle capacità e competenze genitoriali, con riferimento sia alle condizioni di lavoro, reddituali ed abitative, senza però che assumano valenza discriminatoria, sia a quelle psichiche da valutarsi, se del caso, mediante specifica indagine peritale, estendendo detta verifica anche al nucleo familiare, di cui occorre accertare la concreta possibilità di supportare i genitori e di sviluppare rapporti con il minore, avvalendosi dell’intervento dei servizi territoriali”</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54" name="Cass. civ., n. 9021/2018"/>
          <p:cNvSpPr txBox="1"/>
          <p:nvPr>
            <p:ph type="title" idx="4294967295"/>
          </p:nvPr>
        </p:nvSpPr>
        <p:spPr>
          <a:xfrm>
            <a:off x="1295400" y="1625600"/>
            <a:ext cx="11239500" cy="2915963"/>
          </a:xfrm>
          <a:prstGeom prst="rect">
            <a:avLst/>
          </a:prstGeom>
        </p:spPr>
        <p:txBody>
          <a:bodyPr anchor="t"/>
          <a:lstStyle>
            <a:lvl1pPr defTabSz="584200">
              <a:lnSpc>
                <a:spcPct val="100000"/>
              </a:lnSpc>
              <a:spcBef>
                <a:spcPts val="3300"/>
              </a:spcBef>
              <a:defRPr b="0" cap="none" spc="0" sz="62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Cass. civ., n. 9021/2018</a:t>
            </a:r>
          </a:p>
        </p:txBody>
      </p:sp>
      <p:sp>
        <p:nvSpPr>
          <p:cNvPr id="255" name="“Lo stato di abbandono dei minori non può essere escluso in conseguenza della disponibilità a prendersi cura di loro, manifestata da parenti entro il quarto grado, quando non sussistano rapporti significativi pregressi tra loro ed i bambini, e neppure po"/>
          <p:cNvSpPr txBox="1"/>
          <p:nvPr>
            <p:ph type="body" sz="half" idx="4294967295"/>
          </p:nvPr>
        </p:nvSpPr>
        <p:spPr>
          <a:xfrm>
            <a:off x="1556444" y="3793074"/>
            <a:ext cx="11009337" cy="6874233"/>
          </a:xfrm>
          <a:prstGeom prst="rect">
            <a:avLst/>
          </a:prstGeom>
        </p:spPr>
        <p:txBody>
          <a:bodyPr/>
          <a:lstStyle/>
          <a:p>
            <a:pPr algn="just" defTabSz="549148">
              <a:lnSpc>
                <a:spcPct val="150000"/>
              </a:lnSpc>
              <a:spcBef>
                <a:spcPts val="3100"/>
              </a:spcBef>
              <a:defRPr cap="none" spc="0" sz="3759">
                <a:solidFill>
                  <a:schemeClr val="accent1">
                    <a:hueOff val="1476394"/>
                    <a:lumOff val="-17455"/>
                  </a:schemeClr>
                </a:solidFill>
                <a:latin typeface="Bodoni SvtyTwo ITC TT-Bold"/>
                <a:ea typeface="Bodoni SvtyTwo ITC TT-Bold"/>
                <a:cs typeface="Bodoni SvtyTwo ITC TT-Bold"/>
                <a:sym typeface="Bodoni SvtyTwo ITC TT-Bold"/>
              </a:defRPr>
            </a:pPr>
            <a:r>
              <a:t>“</a:t>
            </a:r>
            <a:r>
              <a:rPr>
                <a:latin typeface="Bodoni SvtyTwo ITC TT-BookIta"/>
                <a:ea typeface="Bodoni SvtyTwo ITC TT-BookIta"/>
                <a:cs typeface="Bodoni SvtyTwo ITC TT-BookIta"/>
                <a:sym typeface="Bodoni SvtyTwo ITC TT-BookIta"/>
              </a:rPr>
              <a:t>Lo stato di abbandono dei minori non può essere escluso in conseguenza della disponibilità a prendersi cura di loro, manifestata da parenti entro il quarto grado, quando non sussistano rapporti significativi pregressi tra loro ed i bambini, e neppure possano individuarsi potenzialità di recupero dei rapporti, non traumatiche per i minori, in tempi compatibili con lo sviluppo equilibrato della loro personalità”</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57" name="Cass. civ., n. 28230/2013"/>
          <p:cNvSpPr txBox="1"/>
          <p:nvPr>
            <p:ph type="title" idx="4294967295"/>
          </p:nvPr>
        </p:nvSpPr>
        <p:spPr>
          <a:xfrm>
            <a:off x="1295400" y="1625600"/>
            <a:ext cx="11239500" cy="2915963"/>
          </a:xfrm>
          <a:prstGeom prst="rect">
            <a:avLst/>
          </a:prstGeom>
        </p:spPr>
        <p:txBody>
          <a:bodyPr anchor="t"/>
          <a:lstStyle>
            <a:lvl1pPr defTabSz="584200">
              <a:lnSpc>
                <a:spcPct val="100000"/>
              </a:lnSpc>
              <a:spcBef>
                <a:spcPts val="3300"/>
              </a:spcBef>
              <a:defRPr b="0" cap="none" spc="0" sz="62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Cass. civ., n. 28230/2013</a:t>
            </a:r>
          </a:p>
        </p:txBody>
      </p:sp>
      <p:sp>
        <p:nvSpPr>
          <p:cNvPr id="258" name="“In tema di adozione di minori di età, la prioritaria esigenza per il figlio di vivere, nei limiti del possibile, con i genitori biologici e di essere da loro allevato, impone particolare rigore nella valutazione dello stato di adottabilità, che non può "/>
          <p:cNvSpPr txBox="1"/>
          <p:nvPr>
            <p:ph type="body" idx="4294967295"/>
          </p:nvPr>
        </p:nvSpPr>
        <p:spPr>
          <a:xfrm>
            <a:off x="1556444" y="3793074"/>
            <a:ext cx="20974606" cy="6874233"/>
          </a:xfrm>
          <a:prstGeom prst="rect">
            <a:avLst/>
          </a:prstGeom>
        </p:spPr>
        <p:txBody>
          <a:bodyPr/>
          <a:lstStyle/>
          <a:p>
            <a:pPr algn="just" defTabSz="549148">
              <a:lnSpc>
                <a:spcPct val="150000"/>
              </a:lnSpc>
              <a:spcBef>
                <a:spcPts val="3100"/>
              </a:spcBef>
              <a:defRPr cap="none" spc="0" sz="3759">
                <a:solidFill>
                  <a:schemeClr val="accent1">
                    <a:hueOff val="1476394"/>
                    <a:lumOff val="-17455"/>
                  </a:schemeClr>
                </a:solidFill>
                <a:latin typeface="Bodoni SvtyTwo ITC TT-Bold"/>
                <a:ea typeface="Bodoni SvtyTwo ITC TT-Bold"/>
                <a:cs typeface="Bodoni SvtyTwo ITC TT-Bold"/>
                <a:sym typeface="Bodoni SvtyTwo ITC TT-Bold"/>
              </a:defRPr>
            </a:pPr>
            <a:r>
              <a:t>“</a:t>
            </a:r>
            <a:r>
              <a:rPr>
                <a:latin typeface="Bodoni SvtyTwo ITC TT-BookIta"/>
                <a:ea typeface="Bodoni SvtyTwo ITC TT-BookIta"/>
                <a:cs typeface="Bodoni SvtyTwo ITC TT-BookIta"/>
                <a:sym typeface="Bodoni SvtyTwo ITC TT-BookIta"/>
              </a:rPr>
              <a:t>In tema di adozione di minori di età, la prioritaria esigenza per il figlio di vivere, nei limiti del possibile, con i genitori biologici e di essere da loro allevato, impone particolare rigore nella valutazione dello stato di adottabilità, che non può fondarsi di per sé sulla disabilità del genitore, condizione che, nel rispetto della convenzione delle Nazioni Unite sui diritti delle persone con disabilità (ratificata con l. 3 marzo 2009 n. 18) e del  relativo protocollo addizionale, non può essere causa di interruzione del legame naturale, oggetto di tutela ex art. 1 l. 4 maggio 1983 n. 184, salvo che tale condizione, nonostante tutti i supporti adeguati e possibili offerti dallo stato, comprometta irreversibilmente la capacità di allevare ed educare i figli, traducendosi in una totale inadeguatezza a prendersene cura”</a:t>
            </a:r>
          </a:p>
        </p:txBody>
      </p:sp>
    </p:spTree>
  </p:cSld>
  <p:clrMapOvr>
    <a:masterClrMapping/>
  </p:clrMapOvr>
  <mc:AlternateContent xmlns:mc="http://schemas.openxmlformats.org/markup-compatibility/2006">
    <mc:Choice xmlns:p14="http://schemas.microsoft.com/office/powerpoint/2010/main" Requires="p14">
      <p:transition spd="slow" advClick="1" p14:dur="1500">
        <p:cover dir="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60" name="Cass. civ., n. 16060/2018"/>
          <p:cNvSpPr txBox="1"/>
          <p:nvPr>
            <p:ph type="title" idx="4294967295"/>
          </p:nvPr>
        </p:nvSpPr>
        <p:spPr>
          <a:xfrm>
            <a:off x="1295400" y="1625600"/>
            <a:ext cx="11239500" cy="2915963"/>
          </a:xfrm>
          <a:prstGeom prst="rect">
            <a:avLst/>
          </a:prstGeom>
        </p:spPr>
        <p:txBody>
          <a:bodyPr anchor="t"/>
          <a:lstStyle>
            <a:lvl1pPr defTabSz="584200">
              <a:lnSpc>
                <a:spcPct val="100000"/>
              </a:lnSpc>
              <a:spcBef>
                <a:spcPts val="3300"/>
              </a:spcBef>
              <a:defRPr b="0" cap="none" spc="0" sz="62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Cass. civ., n. 16060/2018</a:t>
            </a:r>
          </a:p>
        </p:txBody>
      </p:sp>
      <p:sp>
        <p:nvSpPr>
          <p:cNvPr id="261" name="“Il genitore dichiarato decaduto dalla responsabilità genitoriale può opporsi alla dichiarazione di adottabilità del figlio minore poiché la sua legittimazione non è espressione di rappresentanza legale del figlio, ma è espressione dell’interesse dell’or"/>
          <p:cNvSpPr txBox="1"/>
          <p:nvPr>
            <p:ph type="body" sz="half" idx="4294967295"/>
          </p:nvPr>
        </p:nvSpPr>
        <p:spPr>
          <a:xfrm>
            <a:off x="1556444" y="3793074"/>
            <a:ext cx="16085742" cy="6874233"/>
          </a:xfrm>
          <a:prstGeom prst="rect">
            <a:avLst/>
          </a:prstGeom>
        </p:spPr>
        <p:txBody>
          <a:bodyPr/>
          <a:lstStyle/>
          <a:p>
            <a:pPr algn="just" defTabSz="584200">
              <a:lnSpc>
                <a:spcPct val="150000"/>
              </a:lnSpc>
              <a:spcBef>
                <a:spcPts val="3300"/>
              </a:spcBef>
              <a:defRPr cap="none" spc="0" sz="4000">
                <a:solidFill>
                  <a:schemeClr val="accent1">
                    <a:hueOff val="1476394"/>
                    <a:lumOff val="-17455"/>
                  </a:schemeClr>
                </a:solidFill>
                <a:latin typeface="Bodoni SvtyTwo ITC TT-Bold"/>
                <a:ea typeface="Bodoni SvtyTwo ITC TT-Bold"/>
                <a:cs typeface="Bodoni SvtyTwo ITC TT-Bold"/>
                <a:sym typeface="Bodoni SvtyTwo ITC TT-Bold"/>
              </a:defRPr>
            </a:pPr>
            <a:r>
              <a:t>“</a:t>
            </a:r>
            <a:r>
              <a:rPr>
                <a:latin typeface="Bodoni SvtyTwo ITC TT-BookIta"/>
                <a:ea typeface="Bodoni SvtyTwo ITC TT-BookIta"/>
                <a:cs typeface="Bodoni SvtyTwo ITC TT-BookIta"/>
                <a:sym typeface="Bodoni SvtyTwo ITC TT-BookIta"/>
              </a:rPr>
              <a:t>Il genitore dichiarato decaduto dalla responsabilità genitoriale può opporsi alla dichiarazione di adottabilità del figlio minore poiché la sua legittimazione non è espressione di rappresentanza legale del figlio, ma è espressione dell’interesse dell’ordinamento alla tendenziale conservazione della famiglia naturale in modo tale che, una volta revocata la dichiarazione di adottabilità, il genitore possa attivarsi per il recupero del rapporto con il figlio e, conseguito tale scopo, richiedere la reintegra nella responsabilità genitoriale ex art. 332 c.c.”</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63" name="Cass. civ., n. 16897/2015"/>
          <p:cNvSpPr txBox="1"/>
          <p:nvPr>
            <p:ph type="title" idx="4294967295"/>
          </p:nvPr>
        </p:nvSpPr>
        <p:spPr>
          <a:xfrm>
            <a:off x="1295400" y="1625600"/>
            <a:ext cx="11239500" cy="2915963"/>
          </a:xfrm>
          <a:prstGeom prst="rect">
            <a:avLst/>
          </a:prstGeom>
        </p:spPr>
        <p:txBody>
          <a:bodyPr anchor="t"/>
          <a:lstStyle>
            <a:lvl1pPr defTabSz="584200">
              <a:lnSpc>
                <a:spcPct val="100000"/>
              </a:lnSpc>
              <a:spcBef>
                <a:spcPts val="3300"/>
              </a:spcBef>
              <a:defRPr b="0" cap="none" spc="0" sz="62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Cass. civ., n. 16897/2015</a:t>
            </a:r>
          </a:p>
        </p:txBody>
      </p:sp>
      <p:sp>
        <p:nvSpPr>
          <p:cNvPr id="264" name="“(..) va ribadito che, nei giudizi d’impugnazione (ricorso in appello e cassazione), susseguenti alla pronuncia da parte del tribunale per i minorenni della sentenza sullo stato di adottabilità, i soggetti legittimati all’opposizione, in quanto destinata"/>
          <p:cNvSpPr txBox="1"/>
          <p:nvPr>
            <p:ph type="body" sz="half" idx="4294967295"/>
          </p:nvPr>
        </p:nvSpPr>
        <p:spPr>
          <a:xfrm>
            <a:off x="1556444" y="3793074"/>
            <a:ext cx="16085742" cy="6874233"/>
          </a:xfrm>
          <a:prstGeom prst="rect">
            <a:avLst/>
          </a:prstGeom>
        </p:spPr>
        <p:txBody>
          <a:bodyPr/>
          <a:lstStyle/>
          <a:p>
            <a:pPr algn="just" defTabSz="584200">
              <a:lnSpc>
                <a:spcPct val="150000"/>
              </a:lnSpc>
              <a:spcBef>
                <a:spcPts val="3300"/>
              </a:spcBef>
              <a:defRPr cap="none" spc="0" sz="4000">
                <a:solidFill>
                  <a:schemeClr val="accent1">
                    <a:hueOff val="1476394"/>
                    <a:lumOff val="-17455"/>
                  </a:schemeClr>
                </a:solidFill>
                <a:latin typeface="Bodoni SvtyTwo ITC TT-Bold"/>
                <a:ea typeface="Bodoni SvtyTwo ITC TT-Bold"/>
                <a:cs typeface="Bodoni SvtyTwo ITC TT-Bold"/>
                <a:sym typeface="Bodoni SvtyTwo ITC TT-Bold"/>
              </a:defRPr>
            </a:pPr>
            <a:r>
              <a:t>“</a:t>
            </a:r>
            <a:r>
              <a:rPr>
                <a:latin typeface="Bodoni SvtyTwo ITC TT-BookIta"/>
                <a:ea typeface="Bodoni SvtyTwo ITC TT-BookIta"/>
                <a:cs typeface="Bodoni SvtyTwo ITC TT-BookIta"/>
                <a:sym typeface="Bodoni SvtyTwo ITC TT-BookIta"/>
              </a:rPr>
              <a:t>(..) va ribadito che, nei giudizi d’impugnazione (ricorso in appello e cassazione), susseguenti alla pronuncia da parte del tribunale per i minorenni della sentenza sullo stato di adottabilità, i soggetti legittimati all’opposizione, in quanto destinatari della notificazione del decreto di adottabilità ai sensi della L. n. 184 del 1983, art. 15 (P.M., genitori, parenti entro il quarto grado, tutore), assumono la qualità di litisconsorti necessari se abbiano effettivamente proposto opposizione alla dichiarazione (Cass. civ. sezione 1^ n. 20071 del 19 luglio 2008)”</a:t>
            </a:r>
          </a:p>
        </p:txBody>
      </p:sp>
    </p:spTree>
  </p:cSld>
  <p:clrMapOvr>
    <a:masterClrMapping/>
  </p:clrMapOvr>
  <mc:AlternateContent xmlns:mc="http://schemas.openxmlformats.org/markup-compatibility/2006">
    <mc:Choice xmlns:p14="http://schemas.microsoft.com/office/powerpoint/2010/main" Requires="p14">
      <p:transition spd="slow" advClick="1" p14:dur="1500">
        <p:cover dir="d"/>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66" name="Cass. civ., n. 19456/2019"/>
          <p:cNvSpPr txBox="1"/>
          <p:nvPr>
            <p:ph type="title" idx="4294967295"/>
          </p:nvPr>
        </p:nvSpPr>
        <p:spPr>
          <a:xfrm>
            <a:off x="1295400" y="1625600"/>
            <a:ext cx="11239500" cy="2915963"/>
          </a:xfrm>
          <a:prstGeom prst="rect">
            <a:avLst/>
          </a:prstGeom>
        </p:spPr>
        <p:txBody>
          <a:bodyPr anchor="t"/>
          <a:lstStyle>
            <a:lvl1pPr defTabSz="584200">
              <a:lnSpc>
                <a:spcPct val="100000"/>
              </a:lnSpc>
              <a:spcBef>
                <a:spcPts val="3300"/>
              </a:spcBef>
              <a:defRPr b="0" cap="none" spc="0" sz="62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Cass. civ., n. 19456/2019</a:t>
            </a:r>
          </a:p>
        </p:txBody>
      </p:sp>
      <p:sp>
        <p:nvSpPr>
          <p:cNvPr id="267" name="“E’ ormai solido nelle affermazioni di questa Corte di legittimità il principio che vuole che nel procedimento per la dichiarazione dello stato di adottabilità, la previsione dell’obbligatoria audizione dell’affidatario della famiglia collocataria del mi"/>
          <p:cNvSpPr txBox="1"/>
          <p:nvPr>
            <p:ph type="body" sz="half" idx="4294967295"/>
          </p:nvPr>
        </p:nvSpPr>
        <p:spPr>
          <a:xfrm>
            <a:off x="1556444" y="3793074"/>
            <a:ext cx="16085742" cy="6874233"/>
          </a:xfrm>
          <a:prstGeom prst="rect">
            <a:avLst/>
          </a:prstGeom>
        </p:spPr>
        <p:txBody>
          <a:bodyPr/>
          <a:lstStyle/>
          <a:p>
            <a:pPr algn="just" defTabSz="543305">
              <a:lnSpc>
                <a:spcPct val="150000"/>
              </a:lnSpc>
              <a:spcBef>
                <a:spcPts val="3000"/>
              </a:spcBef>
              <a:defRPr cap="none" spc="0" sz="3720">
                <a:solidFill>
                  <a:schemeClr val="accent1">
                    <a:hueOff val="1476394"/>
                    <a:lumOff val="-17455"/>
                  </a:schemeClr>
                </a:solidFill>
                <a:latin typeface="Bodoni SvtyTwo ITC TT-Bold"/>
                <a:ea typeface="Bodoni SvtyTwo ITC TT-Bold"/>
                <a:cs typeface="Bodoni SvtyTwo ITC TT-Bold"/>
                <a:sym typeface="Bodoni SvtyTwo ITC TT-Bold"/>
              </a:defRPr>
            </a:pPr>
            <a:r>
              <a:t>“</a:t>
            </a:r>
            <a:r>
              <a:rPr>
                <a:latin typeface="Bodoni SvtyTwo ITC TT-BookIta"/>
                <a:ea typeface="Bodoni SvtyTwo ITC TT-BookIta"/>
                <a:cs typeface="Bodoni SvtyTwo ITC TT-BookIta"/>
                <a:sym typeface="Bodoni SvtyTwo ITC TT-BookIta"/>
              </a:rPr>
              <a:t>E’ ormai solido nelle affermazioni di questa Corte di legittimità il principio che vuole che nel procedimento per la dichiarazione dello stato di adottabilità, la previsione dell’obbligatoria audizione dell’affidatario della famiglia collocataria del minore, come introdotta a mezzo della L. n. 173 del 2015, art. 2, nella L. N. 184 del 1983, art. 5, comma 1, trova applicazione in tutti giudizi pendenti al momento della sua entrata in vigore ancorché in grado di appello, trattandosi di norma di natura processuale, in difetto di una diversa disciplina transitoria contenuta nella detta legge (Cass. 29/09/2017 n. 22934)”</a:t>
            </a:r>
          </a:p>
        </p:txBody>
      </p:sp>
    </p:spTree>
  </p:cSld>
  <p:clrMapOvr>
    <a:masterClrMapping/>
  </p:clrMapOvr>
  <mc:AlternateContent xmlns:mc="http://schemas.openxmlformats.org/markup-compatibility/2006">
    <mc:Choice xmlns:p14="http://schemas.microsoft.com/office/powerpoint/2010/main" Requires="p14">
      <p:transition spd="slow" advClick="1" p14:dur="1500">
        <p:cover dir="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69" name="Avv. Ilaria Fuccaro, 20 aprile 2021"/>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1">
                    <a:hueOff val="1476394"/>
                    <a:lumOff val="-17455"/>
                  </a:schemeClr>
                </a:solidFill>
              </a:defRPr>
            </a:lvl1pPr>
          </a:lstStyle>
          <a:p>
            <a:pPr/>
            <a:r>
              <a:t>Avv. Ilaria Fuccaro, 20 aprile 2021</a:t>
            </a:r>
          </a:p>
        </p:txBody>
      </p:sp>
      <p:sp>
        <p:nvSpPr>
          <p:cNvPr id="270" name="Sottotitolo diapositiva"/>
          <p:cNvSpPr txBox="1"/>
          <p:nvPr>
            <p:ph type="body" idx="22"/>
          </p:nvPr>
        </p:nvSpPr>
        <p:spPr>
          <a:prstGeom prst="rect">
            <a:avLst/>
          </a:prstGeom>
        </p:spPr>
        <p:txBody>
          <a:bodyPr/>
          <a:lstStyle/>
          <a:p>
            <a:pPr/>
          </a:p>
        </p:txBody>
      </p:sp>
      <p:sp>
        <p:nvSpPr>
          <p:cNvPr id="271" name="Semi-abbandono  permanente"/>
          <p:cNvSpPr txBox="1"/>
          <p:nvPr>
            <p:ph type="title"/>
          </p:nvPr>
        </p:nvSpPr>
        <p:spPr>
          <a:prstGeom prst="rect">
            <a:avLst/>
          </a:prstGeom>
        </p:spPr>
        <p:txBody>
          <a:bodyPr/>
          <a:lstStyle>
            <a:lvl1pPr>
              <a:defRPr b="0" spc="-328" sz="82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Semi-abbandono  permanente</a:t>
            </a:r>
          </a:p>
        </p:txBody>
      </p:sp>
      <p:sp>
        <p:nvSpPr>
          <p:cNvPr id="272" name="Si verifica quando la famiglia è inidonea parzialmente - ma in modo continuativo - a rispondere ai bisogni educativi del figlio ed a favorire il pieno ed adeguato sviluppo della sua personalità, ancorché non lo abbia abbandonato e, anzi, abbia con lui un"/>
          <p:cNvSpPr txBox="1"/>
          <p:nvPr>
            <p:ph type="body" idx="1"/>
          </p:nvPr>
        </p:nvSpPr>
        <p:spPr>
          <a:prstGeom prst="rect">
            <a:avLst/>
          </a:prstGeom>
        </p:spPr>
        <p:txBody>
          <a:bodyPr/>
          <a:lstStyle>
            <a:lvl1pPr algn="just">
              <a:defRPr sz="5100">
                <a:solidFill>
                  <a:schemeClr val="accent1">
                    <a:hueOff val="1476394"/>
                    <a:lumOff val="-17455"/>
                  </a:schemeClr>
                </a:solidFill>
                <a:latin typeface="Bodoni SvtyTwo ITC TT-Book"/>
                <a:ea typeface="Bodoni SvtyTwo ITC TT-Book"/>
                <a:cs typeface="Bodoni SvtyTwo ITC TT-Book"/>
                <a:sym typeface="Bodoni SvtyTwo ITC TT-Book"/>
              </a:defRPr>
            </a:lvl1pPr>
          </a:lstStyle>
          <a:p>
            <a:pPr/>
            <a:r>
              <a:t>Si verifica quando la famiglia è inidonea parzialmente - ma in modo continuativo - a rispondere ai bisogni educativi del figlio ed a favorire il pieno ed adeguato sviluppo della sua personalità, ancorché non lo abbia abbandonato e, anzi, abbia con lui un rapporto significativo tale da escludere la declaratoria di adottabilità di cui all’art. 7 l. Ad.</a:t>
            </a:r>
          </a:p>
        </p:txBody>
      </p:sp>
    </p:spTree>
  </p:cSld>
  <p:clrMapOvr>
    <a:masterClrMapping/>
  </p:clrMapOvr>
  <mc:AlternateContent xmlns:mc="http://schemas.openxmlformats.org/markup-compatibility/2006">
    <mc:Choice xmlns:p14="http://schemas.microsoft.com/office/powerpoint/2010/main" Requires="p14">
      <p:transition spd="slow" advClick="1" p14:dur="1500">
        <p:cover dir="d"/>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72"/>
                                        </p:tgtEl>
                                        <p:attrNameLst>
                                          <p:attrName>style.visibility</p:attrName>
                                        </p:attrNameLst>
                                      </p:cBhvr>
                                      <p:to>
                                        <p:strVal val="visible"/>
                                      </p:to>
                                    </p:set>
                                    <p:anim calcmode="lin" valueType="num">
                                      <p:cBhvr>
                                        <p:cTn id="7" dur="1000" fill="hold"/>
                                        <p:tgtEl>
                                          <p:spTgt spid="272"/>
                                        </p:tgtEl>
                                        <p:attrNameLst>
                                          <p:attrName>ppt_x</p:attrName>
                                        </p:attrNameLst>
                                      </p:cBhvr>
                                      <p:tavLst>
                                        <p:tav tm="0">
                                          <p:val>
                                            <p:strVal val="#ppt_x"/>
                                          </p:val>
                                        </p:tav>
                                        <p:tav tm="100000">
                                          <p:val>
                                            <p:strVal val="#ppt_x"/>
                                          </p:val>
                                        </p:tav>
                                      </p:tavLst>
                                    </p:anim>
                                    <p:anim calcmode="lin" valueType="num">
                                      <p:cBhvr>
                                        <p:cTn id="8" dur="1000" fill="hold"/>
                                        <p:tgtEl>
                                          <p:spTgt spid="2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2"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179" name="Avv. Ilaria Fuccaro, 20 aprile 2021"/>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1">
                    <a:hueOff val="1476394"/>
                    <a:lumOff val="-17455"/>
                  </a:schemeClr>
                </a:solidFill>
              </a:defRPr>
            </a:lvl1pPr>
          </a:lstStyle>
          <a:p>
            <a:pPr/>
            <a:r>
              <a:t>Avv. Ilaria Fuccaro, 20 aprile 2021</a:t>
            </a:r>
          </a:p>
        </p:txBody>
      </p:sp>
      <p:sp>
        <p:nvSpPr>
          <p:cNvPr id="180" name="Sottotitolo diapositiva"/>
          <p:cNvSpPr txBox="1"/>
          <p:nvPr>
            <p:ph type="body" idx="22"/>
          </p:nvPr>
        </p:nvSpPr>
        <p:spPr>
          <a:prstGeom prst="rect">
            <a:avLst/>
          </a:prstGeom>
        </p:spPr>
        <p:txBody>
          <a:bodyPr/>
          <a:lstStyle/>
          <a:p>
            <a:pPr/>
          </a:p>
        </p:txBody>
      </p:sp>
      <p:sp>
        <p:nvSpPr>
          <p:cNvPr id="181" name="Riferimenti  normativi"/>
          <p:cNvSpPr txBox="1"/>
          <p:nvPr>
            <p:ph type="title"/>
          </p:nvPr>
        </p:nvSpPr>
        <p:spPr>
          <a:prstGeom prst="rect">
            <a:avLst/>
          </a:prstGeom>
        </p:spPr>
        <p:txBody>
          <a:bodyPr/>
          <a:lstStyle>
            <a:lvl1pPr>
              <a:defRPr b="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Riferimenti  normativi</a:t>
            </a:r>
          </a:p>
        </p:txBody>
      </p:sp>
      <p:sp>
        <p:nvSpPr>
          <p:cNvPr id="182" name="- l. 4 maggio 1983, n. 184 “Diritto del minore ad una famiglia” (modificata dalla l. 28 marzo 2001, n. 149);…"/>
          <p:cNvSpPr txBox="1"/>
          <p:nvPr>
            <p:ph type="body" idx="1"/>
          </p:nvPr>
        </p:nvSpPr>
        <p:spPr>
          <a:prstGeom prst="rect">
            <a:avLst/>
          </a:prstGeom>
        </p:spPr>
        <p:txBody>
          <a:bodyPr/>
          <a:lstStyle/>
          <a:p>
            <a:pPr>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t>- l. 4 maggio 1983, n. 184 “Diritto del minore ad una famiglia” (modificata dalla l. 28 marzo 2001, n. 149);</a:t>
            </a:r>
          </a:p>
          <a:p>
            <a:pPr>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t>- D.lgs. 28 dicembre 2013, n. 154 “Revisione delle disposizioni vigenti in materia di filiazione, a norma dell’articolo 2 della l. 10 dicembre 2012, n. 219”;</a:t>
            </a:r>
          </a:p>
          <a:p>
            <a:pPr>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t>- l. 19 ottobre 2015, n. 173, “Modifiche alla legge 4 maggio 1983, n. 184, sul diritto alla continuità affettiva dei bambini e delle bambine in affido familiare”.</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74" name="Avv. ilaria Fuccaro, 20 aprile 2021"/>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1">
                    <a:hueOff val="1476394"/>
                    <a:lumOff val="-17455"/>
                  </a:schemeClr>
                </a:solidFill>
              </a:defRPr>
            </a:lvl1pPr>
          </a:lstStyle>
          <a:p>
            <a:pPr/>
            <a:r>
              <a:t>Avv. ilaria Fuccaro, 20 aprile 2021</a:t>
            </a:r>
          </a:p>
        </p:txBody>
      </p:sp>
      <p:sp>
        <p:nvSpPr>
          <p:cNvPr id="275" name="Sottotitolo diapositiva"/>
          <p:cNvSpPr txBox="1"/>
          <p:nvPr>
            <p:ph type="body" idx="22"/>
          </p:nvPr>
        </p:nvSpPr>
        <p:spPr>
          <a:prstGeom prst="rect">
            <a:avLst/>
          </a:prstGeom>
        </p:spPr>
        <p:txBody>
          <a:bodyPr/>
          <a:lstStyle/>
          <a:p>
            <a:pPr/>
          </a:p>
        </p:txBody>
      </p:sp>
      <p:sp>
        <p:nvSpPr>
          <p:cNvPr id="276" name="Cass. Civ. SS.UU., n. 8847/2020"/>
          <p:cNvSpPr txBox="1"/>
          <p:nvPr>
            <p:ph type="title"/>
          </p:nvPr>
        </p:nvSpPr>
        <p:spPr>
          <a:prstGeom prst="rect">
            <a:avLst/>
          </a:prstGeom>
        </p:spPr>
        <p:txBody>
          <a:bodyPr/>
          <a:lstStyle>
            <a:lvl1pPr>
              <a:lnSpc>
                <a:spcPct val="100000"/>
              </a:lnSpc>
              <a:spcBef>
                <a:spcPts val="3300"/>
              </a:spcBef>
              <a:defRPr b="0" cap="none" spc="0" sz="62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Cass. Civ. SS.UU., n. 8847/2020</a:t>
            </a:r>
          </a:p>
        </p:txBody>
      </p:sp>
      <p:sp>
        <p:nvSpPr>
          <p:cNvPr id="277" name="“ Mentre l’adozione piena o legittimante presuppone la declaratoria dello stato di adottabilità cui fa seguito l’affidamento preadottivo, e cioè un affidamento sperimentale ai richiedenti adottanti, e costituisce un vincolo di filiazione giuridica che si"/>
          <p:cNvSpPr txBox="1"/>
          <p:nvPr>
            <p:ph type="body" idx="1"/>
          </p:nvPr>
        </p:nvSpPr>
        <p:spPr>
          <a:prstGeom prst="rect">
            <a:avLst/>
          </a:prstGeom>
        </p:spPr>
        <p:txBody>
          <a:bodyPr/>
          <a:lstStyle>
            <a:lvl1pPr algn="just">
              <a:defRPr sz="5100">
                <a:solidFill>
                  <a:schemeClr val="accent1">
                    <a:hueOff val="1476394"/>
                    <a:lumOff val="-17455"/>
                  </a:schemeClr>
                </a:solidFill>
                <a:latin typeface="Bodoni SvtyTwo ITC TT-BookIta"/>
                <a:ea typeface="Bodoni SvtyTwo ITC TT-BookIta"/>
                <a:cs typeface="Bodoni SvtyTwo ITC TT-BookIta"/>
                <a:sym typeface="Bodoni SvtyTwo ITC TT-BookIta"/>
              </a:defRPr>
            </a:lvl1pPr>
          </a:lstStyle>
          <a:p>
            <a:pPr/>
            <a:r>
              <a:t>“ Mentre l’adozione piena o legittimante presuppone la declaratoria dello stato di adottabilità cui fa seguito l’affidamento preadottivo, e cioè un affidamento sperimentale ai richiedenti adottanti, e costituisce un vincolo di filiazione giuridica che si sostituisce integralmente al rapporto di filiazione di sangue con definitivo ed esclusivo inserimento del minore nella nuova famiglia, l’adozione in casi particolari ex art. 44 l. adoz. crea un vincolo di filiazione giuridica che si sovrappone a quello di sangue, non estinguendo il rapporto con la famiglia di origine, pur se l’esercizio della responsabilità genitoriale spetta all’adottante”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77"/>
                                        </p:tgtEl>
                                        <p:attrNameLst>
                                          <p:attrName>style.visibility</p:attrName>
                                        </p:attrNameLst>
                                      </p:cBhvr>
                                      <p:to>
                                        <p:strVal val="visible"/>
                                      </p:to>
                                    </p:set>
                                    <p:anim calcmode="lin" valueType="num">
                                      <p:cBhvr>
                                        <p:cTn id="7" dur="1000" fill="hold"/>
                                        <p:tgtEl>
                                          <p:spTgt spid="277"/>
                                        </p:tgtEl>
                                        <p:attrNameLst>
                                          <p:attrName>ppt_x</p:attrName>
                                        </p:attrNameLst>
                                      </p:cBhvr>
                                      <p:tavLst>
                                        <p:tav tm="0">
                                          <p:val>
                                            <p:strVal val="#ppt_x"/>
                                          </p:val>
                                        </p:tav>
                                        <p:tav tm="100000">
                                          <p:val>
                                            <p:strVal val="#ppt_x"/>
                                          </p:val>
                                        </p:tav>
                                      </p:tavLst>
                                    </p:anim>
                                    <p:anim calcmode="lin" valueType="num">
                                      <p:cBhvr>
                                        <p:cTn id="8" dur="1000" fill="hold"/>
                                        <p:tgtEl>
                                          <p:spTgt spid="2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7"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79" name="Avv. Ilaria Fuccaro, 20 aprile 2021"/>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1">
                    <a:hueOff val="1476394"/>
                    <a:lumOff val="-17455"/>
                  </a:schemeClr>
                </a:solidFill>
              </a:defRPr>
            </a:lvl1pPr>
          </a:lstStyle>
          <a:p>
            <a:pPr/>
            <a:r>
              <a:t>Avv. Ilaria Fuccaro, 20 aprile 2021</a:t>
            </a:r>
          </a:p>
        </p:txBody>
      </p:sp>
      <p:sp>
        <p:nvSpPr>
          <p:cNvPr id="280" name="Sottotitolo diapositiva"/>
          <p:cNvSpPr txBox="1"/>
          <p:nvPr>
            <p:ph type="body" idx="22"/>
          </p:nvPr>
        </p:nvSpPr>
        <p:spPr>
          <a:prstGeom prst="rect">
            <a:avLst/>
          </a:prstGeom>
        </p:spPr>
        <p:txBody>
          <a:bodyPr/>
          <a:lstStyle/>
          <a:p>
            <a:pPr/>
          </a:p>
        </p:txBody>
      </p:sp>
      <p:sp>
        <p:nvSpPr>
          <p:cNvPr id="281" name="Cass. Civ. S.U., n. 8847/2020"/>
          <p:cNvSpPr txBox="1"/>
          <p:nvPr>
            <p:ph type="title"/>
          </p:nvPr>
        </p:nvSpPr>
        <p:spPr>
          <a:prstGeom prst="rect">
            <a:avLst/>
          </a:prstGeom>
        </p:spPr>
        <p:txBody>
          <a:bodyPr/>
          <a:lstStyle>
            <a:lvl1pPr>
              <a:lnSpc>
                <a:spcPct val="100000"/>
              </a:lnSpc>
              <a:spcBef>
                <a:spcPts val="3300"/>
              </a:spcBef>
              <a:defRPr b="0" cap="none" spc="0" sz="62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Cass. Civ. S.U., n. 8847/2020</a:t>
            </a:r>
          </a:p>
        </p:txBody>
      </p:sp>
      <p:sp>
        <p:nvSpPr>
          <p:cNvPr id="282" name="“ L’adozione ex art. 44 l. ad.oz., e specificamente quella ex lett. d), che può essere richiesta anche da persona non coniugata e facendo leva sull’interesse del minore a vedere riconosciuti legami sviluppatisi con altri soggetti che se prendono cura, co"/>
          <p:cNvSpPr txBox="1"/>
          <p:nvPr>
            <p:ph type="body" idx="1"/>
          </p:nvPr>
        </p:nvSpPr>
        <p:spPr>
          <a:prstGeom prst="rect">
            <a:avLst/>
          </a:prstGeom>
        </p:spPr>
        <p:txBody>
          <a:bodyPr/>
          <a:lstStyle>
            <a:lvl1pPr algn="just">
              <a:defRPr sz="5100">
                <a:solidFill>
                  <a:schemeClr val="accent1">
                    <a:hueOff val="1476394"/>
                    <a:lumOff val="-17455"/>
                  </a:schemeClr>
                </a:solidFill>
                <a:latin typeface="Bodoni SvtyTwo ITC TT-BookIta"/>
                <a:ea typeface="Bodoni SvtyTwo ITC TT-BookIta"/>
                <a:cs typeface="Bodoni SvtyTwo ITC TT-BookIta"/>
                <a:sym typeface="Bodoni SvtyTwo ITC TT-BookIta"/>
              </a:defRPr>
            </a:lvl1pPr>
          </a:lstStyle>
          <a:p>
            <a:pPr/>
            <a:r>
              <a:t>“ L’adozione ex art. 44 l. ad.oz., e specificamente quella ex lett. d), che può essere richiesta anche da persona non coniugata e facendo leva sull’interesse del minore a vedere riconosciuti legami sviluppatisi con altri soggetti che se prendono cura, costituisce una clausola di chiusura del sistema, volta a consentire il ricorso a tale strumento tutte le volte in cui è necessario salvaguardare la continuità della relazione affettiva ed educativa, all’unica condizione della “constatata impossibilità di affidamento preadottivo”, da intendersi non già come impossibilità di fatto, derivante da una situazione di abbandono del minore, bensì come impossibilità di diritto di procedere all’affidamento preadottivo”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82"/>
                                        </p:tgtEl>
                                        <p:attrNameLst>
                                          <p:attrName>style.visibility</p:attrName>
                                        </p:attrNameLst>
                                      </p:cBhvr>
                                      <p:to>
                                        <p:strVal val="visible"/>
                                      </p:to>
                                    </p:set>
                                    <p:anim calcmode="lin" valueType="num">
                                      <p:cBhvr>
                                        <p:cTn id="7" dur="1000" fill="hold"/>
                                        <p:tgtEl>
                                          <p:spTgt spid="282"/>
                                        </p:tgtEl>
                                        <p:attrNameLst>
                                          <p:attrName>ppt_x</p:attrName>
                                        </p:attrNameLst>
                                      </p:cBhvr>
                                      <p:tavLst>
                                        <p:tav tm="0">
                                          <p:val>
                                            <p:strVal val="#ppt_x"/>
                                          </p:val>
                                        </p:tav>
                                        <p:tav tm="100000">
                                          <p:val>
                                            <p:strVal val="#ppt_x"/>
                                          </p:val>
                                        </p:tav>
                                      </p:tavLst>
                                    </p:anim>
                                    <p:anim calcmode="lin" valueType="num">
                                      <p:cBhvr>
                                        <p:cTn id="8" dur="1000" fill="hold"/>
                                        <p:tgtEl>
                                          <p:spTgt spid="2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2"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84" name="Avv. ilaria Fuccaro, 20 aprile 2021"/>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1">
                    <a:hueOff val="1476394"/>
                    <a:lumOff val="-17455"/>
                  </a:schemeClr>
                </a:solidFill>
              </a:defRPr>
            </a:lvl1pPr>
          </a:lstStyle>
          <a:p>
            <a:pPr/>
            <a:r>
              <a:t>Avv. ilaria Fuccaro, 20 aprile 2021</a:t>
            </a:r>
          </a:p>
        </p:txBody>
      </p:sp>
      <p:sp>
        <p:nvSpPr>
          <p:cNvPr id="285" name="Sottotitolo diapositiva"/>
          <p:cNvSpPr txBox="1"/>
          <p:nvPr>
            <p:ph type="body" idx="22"/>
          </p:nvPr>
        </p:nvSpPr>
        <p:spPr>
          <a:prstGeom prst="rect">
            <a:avLst/>
          </a:prstGeom>
        </p:spPr>
        <p:txBody>
          <a:bodyPr/>
          <a:lstStyle/>
          <a:p>
            <a:pPr/>
          </a:p>
        </p:txBody>
      </p:sp>
      <p:sp>
        <p:nvSpPr>
          <p:cNvPr id="286" name="Differenze con altri tipi di adozione"/>
          <p:cNvSpPr txBox="1"/>
          <p:nvPr>
            <p:ph type="title"/>
          </p:nvPr>
        </p:nvSpPr>
        <p:spPr>
          <a:prstGeom prst="rect">
            <a:avLst/>
          </a:prstGeom>
        </p:spPr>
        <p:txBody>
          <a:bodyPr/>
          <a:lstStyle>
            <a:lvl1pPr>
              <a:lnSpc>
                <a:spcPct val="100000"/>
              </a:lnSpc>
              <a:spcBef>
                <a:spcPts val="3300"/>
              </a:spcBef>
              <a:defRPr b="0" cap="none" spc="0" sz="62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Differenze con altri tipi di adozione</a:t>
            </a:r>
          </a:p>
        </p:txBody>
      </p:sp>
      <p:sp>
        <p:nvSpPr>
          <p:cNvPr id="287" name="- adozione ex art. 44 lett. d) l. ad., o adozione mite: nei casi di semi-abbandono; può essere richiesta da coloro presso cui è collocato il bambino; non è legittimante; non recide i rapporti con la famiglia d’origine;…"/>
          <p:cNvSpPr txBox="1"/>
          <p:nvPr>
            <p:ph type="body" idx="1"/>
          </p:nvPr>
        </p:nvSpPr>
        <p:spPr>
          <a:prstGeom prst="rect">
            <a:avLst/>
          </a:prstGeom>
        </p:spPr>
        <p:txBody>
          <a:bodyPr/>
          <a:lstStyle/>
          <a:p>
            <a:pPr algn="just">
              <a:defRPr sz="5100">
                <a:solidFill>
                  <a:schemeClr val="accent1">
                    <a:hueOff val="1476394"/>
                    <a:lumOff val="-17455"/>
                  </a:schemeClr>
                </a:solidFill>
                <a:latin typeface="Bodoni SvtyTwo ITC TT-BookIta"/>
                <a:ea typeface="Bodoni SvtyTwo ITC TT-BookIta"/>
                <a:cs typeface="Bodoni SvtyTwo ITC TT-BookIta"/>
                <a:sym typeface="Bodoni SvtyTwo ITC TT-BookIta"/>
              </a:defRPr>
            </a:pPr>
            <a:r>
              <a:t>- </a:t>
            </a:r>
            <a:r>
              <a:rPr>
                <a:latin typeface="Bodoni SvtyTwo ITC TT-Book"/>
                <a:ea typeface="Bodoni SvtyTwo ITC TT-Book"/>
                <a:cs typeface="Bodoni SvtyTwo ITC TT-Book"/>
                <a:sym typeface="Bodoni SvtyTwo ITC TT-Book"/>
              </a:rPr>
              <a:t>adozione </a:t>
            </a:r>
            <a:r>
              <a:t>ex</a:t>
            </a:r>
            <a:r>
              <a:rPr>
                <a:latin typeface="Bodoni SvtyTwo ITC TT-Book"/>
                <a:ea typeface="Bodoni SvtyTwo ITC TT-Book"/>
                <a:cs typeface="Bodoni SvtyTwo ITC TT-Book"/>
                <a:sym typeface="Bodoni SvtyTwo ITC TT-Book"/>
              </a:rPr>
              <a:t> art. 44 lett. d) l. ad., o adozione mite: nei casi di semi-abbandono; può essere richiesta da coloro presso cui è collocato il bambino; non è legittimante; non recide i rapporti con la famiglia d’origine;</a:t>
            </a:r>
            <a:endParaRPr>
              <a:latin typeface="Bodoni SvtyTwo ITC TT-Book"/>
              <a:ea typeface="Bodoni SvtyTwo ITC TT-Book"/>
              <a:cs typeface="Bodoni SvtyTwo ITC TT-Book"/>
              <a:sym typeface="Bodoni SvtyTwo ITC TT-Book"/>
            </a:endParaRPr>
          </a:p>
          <a:p>
            <a:pPr algn="just">
              <a:defRPr sz="5100">
                <a:solidFill>
                  <a:schemeClr val="accent1">
                    <a:hueOff val="1476394"/>
                    <a:lumOff val="-17455"/>
                  </a:schemeClr>
                </a:solidFill>
                <a:latin typeface="Bodoni SvtyTwo ITC TT-BookIta"/>
                <a:ea typeface="Bodoni SvtyTwo ITC TT-BookIta"/>
                <a:cs typeface="Bodoni SvtyTwo ITC TT-BookIta"/>
                <a:sym typeface="Bodoni SvtyTwo ITC TT-BookIta"/>
              </a:defRPr>
            </a:pPr>
            <a:r>
              <a:rPr>
                <a:latin typeface="Bodoni SvtyTwo ITC TT-Book"/>
                <a:ea typeface="Bodoni SvtyTwo ITC TT-Book"/>
                <a:cs typeface="Bodoni SvtyTwo ITC TT-Book"/>
                <a:sym typeface="Bodoni SvtyTwo ITC TT-Book"/>
              </a:rPr>
              <a:t>- adozione aperta: praticata ad es. negli Stati Uniti, Spagna e Germania; è adozione legittimante; consente, a seconda dei casi, il mantenimento di legami di fatto - non giuridici - con la famiglia d’origine; i tempi e le modalità di contatto sono decise, caso per caso, dal giudice e sottoposti a valutazione periodica.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lt" backwards="0">
                                    <p:tmAbs val="0"/>
                                  </p:iterate>
                                  <p:childTnLst>
                                    <p:set>
                                      <p:cBhvr>
                                        <p:cTn id="6" fill="hold"/>
                                        <p:tgtEl>
                                          <p:spTgt spid="287">
                                            <p:bg/>
                                          </p:spTgt>
                                        </p:tgtEl>
                                        <p:attrNameLst>
                                          <p:attrName>style.visibility</p:attrName>
                                        </p:attrNameLst>
                                      </p:cBhvr>
                                      <p:to>
                                        <p:strVal val="visible"/>
                                      </p:to>
                                    </p:set>
                                    <p:anim calcmode="lin" valueType="num">
                                      <p:cBhvr>
                                        <p:cTn id="7" dur="1000" fill="hold"/>
                                        <p:tgtEl>
                                          <p:spTgt spid="287">
                                            <p:bg/>
                                          </p:spTgt>
                                        </p:tgtEl>
                                        <p:attrNameLst>
                                          <p:attrName>ppt_x</p:attrName>
                                        </p:attrNameLst>
                                      </p:cBhvr>
                                      <p:tavLst>
                                        <p:tav tm="0">
                                          <p:val>
                                            <p:strVal val="0-#ppt_w/2"/>
                                          </p:val>
                                        </p:tav>
                                        <p:tav tm="100000">
                                          <p:val>
                                            <p:strVal val="#ppt_x"/>
                                          </p:val>
                                        </p:tav>
                                      </p:tavLst>
                                    </p:anim>
                                    <p:anim calcmode="lin" valueType="num">
                                      <p:cBhvr>
                                        <p:cTn id="8" dur="1000" fill="hold"/>
                                        <p:tgtEl>
                                          <p:spTgt spid="287">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lt" backwards="0">
                                    <p:tmAbs val="0"/>
                                  </p:iterate>
                                  <p:childTnLst>
                                    <p:set>
                                      <p:cBhvr>
                                        <p:cTn id="10" fill="hold"/>
                                        <p:tgtEl>
                                          <p:spTgt spid="287">
                                            <p:txEl>
                                              <p:pRg st="0" end="0"/>
                                            </p:txEl>
                                          </p:spTgt>
                                        </p:tgtEl>
                                        <p:attrNameLst>
                                          <p:attrName>style.visibility</p:attrName>
                                        </p:attrNameLst>
                                      </p:cBhvr>
                                      <p:to>
                                        <p:strVal val="visible"/>
                                      </p:to>
                                    </p:set>
                                    <p:anim calcmode="lin" valueType="num">
                                      <p:cBhvr>
                                        <p:cTn id="11" dur="1000" fill="hold"/>
                                        <p:tgtEl>
                                          <p:spTgt spid="287">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2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lt" backwards="0">
                                    <p:tmAbs val="0"/>
                                  </p:iterate>
                                  <p:childTnLst>
                                    <p:set>
                                      <p:cBhvr>
                                        <p:cTn id="16" fill="hold"/>
                                        <p:tgtEl>
                                          <p:spTgt spid="287">
                                            <p:txEl>
                                              <p:pRg st="1" end="1"/>
                                            </p:txEl>
                                          </p:spTgt>
                                        </p:tgtEl>
                                        <p:attrNameLst>
                                          <p:attrName>style.visibility</p:attrName>
                                        </p:attrNameLst>
                                      </p:cBhvr>
                                      <p:to>
                                        <p:strVal val="visible"/>
                                      </p:to>
                                    </p:set>
                                    <p:anim calcmode="lin" valueType="num">
                                      <p:cBhvr>
                                        <p:cTn id="17" dur="1000" fill="hold"/>
                                        <p:tgtEl>
                                          <p:spTgt spid="287">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2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7"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184" name="Avv. ilaria fuccaro, 20 aprile 2021"/>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1">
                    <a:hueOff val="1476394"/>
                    <a:lumOff val="-17455"/>
                  </a:schemeClr>
                </a:solidFill>
              </a:defRPr>
            </a:lvl1pPr>
          </a:lstStyle>
          <a:p>
            <a:pPr/>
            <a:r>
              <a:t>Avv. ilaria fuccaro, 20 aprile 2021</a:t>
            </a:r>
          </a:p>
        </p:txBody>
      </p:sp>
      <p:sp>
        <p:nvSpPr>
          <p:cNvPr id="185" name="NORMATIVA DI RIFERIMENTO"/>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NORMATIVA DI RIFERIMENTO</a:t>
            </a:r>
          </a:p>
        </p:txBody>
      </p:sp>
      <p:sp>
        <p:nvSpPr>
          <p:cNvPr id="186" name="IL PROCEDIMENTO"/>
          <p:cNvSpPr txBox="1"/>
          <p:nvPr>
            <p:ph type="title"/>
          </p:nvPr>
        </p:nvSpPr>
        <p:spPr>
          <a:prstGeom prst="rect">
            <a:avLst/>
          </a:prstGeom>
        </p:spPr>
        <p:txBody>
          <a:bodyPr/>
          <a:lstStyle>
            <a:lvl1pPr>
              <a:defRPr b="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IL PROCEDIMENTO</a:t>
            </a:r>
          </a:p>
        </p:txBody>
      </p:sp>
      <p:sp>
        <p:nvSpPr>
          <p:cNvPr id="187" name="- artt. 6-7 l. 184/1983 (l. ad.): disposizioni generali;…"/>
          <p:cNvSpPr txBox="1"/>
          <p:nvPr>
            <p:ph type="body" idx="1"/>
          </p:nvPr>
        </p:nvSpPr>
        <p:spPr>
          <a:prstGeom prst="rect">
            <a:avLst/>
          </a:prstGeom>
        </p:spPr>
        <p:txBody>
          <a:bodyPr/>
          <a:lstStyle/>
          <a:p>
            <a:pPr algn="just">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t>- artt. 6-7 l. 184/1983 (l. ad.): disposizioni generali;</a:t>
            </a:r>
          </a:p>
          <a:p>
            <a:pPr algn="just">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t>- artt. 8-21 l.ad.: disciplinano procedimento per accertamento stato di abbandono e dichiarazione stato adottabilità;</a:t>
            </a:r>
          </a:p>
          <a:p>
            <a:pPr algn="just">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t>- artt. 22 ss.: riguardano il procedimento che conduce alla dichiarazione di adozione.</a:t>
            </a:r>
          </a:p>
        </p:txBody>
      </p:sp>
    </p:spTree>
  </p:cSld>
  <p:clrMapOvr>
    <a:masterClrMapping/>
  </p:clrMapOvr>
  <mc:AlternateContent xmlns:mc="http://schemas.openxmlformats.org/markup-compatibility/2006">
    <mc:Choice xmlns:p14="http://schemas.microsoft.com/office/powerpoint/2010/main" Requires="p14">
      <p:transition spd="slow" advClick="1" p14:dur="1500">
        <p:cover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85"/>
                                        </p:tgtEl>
                                        <p:attrNameLst>
                                          <p:attrName>style.visibility</p:attrName>
                                        </p:attrNameLst>
                                      </p:cBhvr>
                                      <p:to>
                                        <p:strVal val="visible"/>
                                      </p:to>
                                    </p:set>
                                    <p:anim calcmode="lin" valueType="num">
                                      <p:cBhvr>
                                        <p:cTn id="7" dur="1000" fill="hold"/>
                                        <p:tgtEl>
                                          <p:spTgt spid="185"/>
                                        </p:tgtEl>
                                        <p:attrNameLst>
                                          <p:attrName>ppt_x</p:attrName>
                                        </p:attrNameLst>
                                      </p:cBhvr>
                                      <p:tavLst>
                                        <p:tav tm="0">
                                          <p:val>
                                            <p:strVal val="0-#ppt_w/2"/>
                                          </p:val>
                                        </p:tav>
                                        <p:tav tm="100000">
                                          <p:val>
                                            <p:strVal val="#ppt_x"/>
                                          </p:val>
                                        </p:tav>
                                      </p:tavLst>
                                    </p:anim>
                                    <p:anim calcmode="lin" valueType="num">
                                      <p:cBhvr>
                                        <p:cTn id="8" dur="1000" fill="hold"/>
                                        <p:tgtEl>
                                          <p:spTgt spid="18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187"/>
                                        </p:tgtEl>
                                        <p:attrNameLst>
                                          <p:attrName>style.visibility</p:attrName>
                                        </p:attrNameLst>
                                      </p:cBhvr>
                                      <p:to>
                                        <p:strVal val="visible"/>
                                      </p:to>
                                    </p:set>
                                    <p:anim calcmode="lin" valueType="num">
                                      <p:cBhvr>
                                        <p:cTn id="13" dur="1000" fill="hold"/>
                                        <p:tgtEl>
                                          <p:spTgt spid="187"/>
                                        </p:tgtEl>
                                        <p:attrNameLst>
                                          <p:attrName>ppt_x</p:attrName>
                                        </p:attrNameLst>
                                      </p:cBhvr>
                                      <p:tavLst>
                                        <p:tav tm="0">
                                          <p:val>
                                            <p:strVal val="0-#ppt_w/2"/>
                                          </p:val>
                                        </p:tav>
                                        <p:tav tm="100000">
                                          <p:val>
                                            <p:strVal val="#ppt_x"/>
                                          </p:val>
                                        </p:tav>
                                      </p:tavLst>
                                    </p:anim>
                                    <p:anim calcmode="lin" valueType="num">
                                      <p:cBhvr>
                                        <p:cTn id="14" dur="1000" fill="hold"/>
                                        <p:tgtEl>
                                          <p:spTgt spid="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7" grpId="2"/>
      <p:bldP build="whole" bldLvl="1" animBg="1" rev="0" advAuto="0" spid="185"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189" name="Avv. ilaria Fuccaro, 20 aprile 2021"/>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1">
                    <a:hueOff val="1476394"/>
                    <a:lumOff val="-17455"/>
                  </a:schemeClr>
                </a:solidFill>
              </a:defRPr>
            </a:lvl1pPr>
          </a:lstStyle>
          <a:p>
            <a:pPr/>
            <a:r>
              <a:t>Avv. ilaria Fuccaro, 20 aprile 2021</a:t>
            </a:r>
          </a:p>
        </p:txBody>
      </p:sp>
      <p:sp>
        <p:nvSpPr>
          <p:cNvPr id="190" name="Sottotitolo diapositiva"/>
          <p:cNvSpPr txBox="1"/>
          <p:nvPr>
            <p:ph type="body" idx="22"/>
          </p:nvPr>
        </p:nvSpPr>
        <p:spPr>
          <a:prstGeom prst="rect">
            <a:avLst/>
          </a:prstGeom>
        </p:spPr>
        <p:txBody>
          <a:bodyPr/>
          <a:lstStyle/>
          <a:p>
            <a:pPr/>
          </a:p>
        </p:txBody>
      </p:sp>
      <p:sp>
        <p:nvSpPr>
          <p:cNvPr id="191" name="Il procedimento consta di due fasi distinte:"/>
          <p:cNvSpPr txBox="1"/>
          <p:nvPr>
            <p:ph type="title"/>
          </p:nvPr>
        </p:nvSpPr>
        <p:spPr>
          <a:prstGeom prst="rect">
            <a:avLst/>
          </a:prstGeom>
        </p:spPr>
        <p:txBody>
          <a:bodyPr/>
          <a:lstStyle>
            <a:lvl1pPr>
              <a:lnSpc>
                <a:spcPct val="100000"/>
              </a:lnSpc>
              <a:spcBef>
                <a:spcPts val="3300"/>
              </a:spcBef>
              <a:defRPr b="0" cap="none" spc="0" sz="62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Il procedimento consta di due fasi distinte:</a:t>
            </a:r>
          </a:p>
        </p:txBody>
      </p:sp>
      <p:sp>
        <p:nvSpPr>
          <p:cNvPr id="192" name="Riguarda soltanto il bambino e può concludersi con la dichiarazione dello stato adottabilità;…"/>
          <p:cNvSpPr txBox="1"/>
          <p:nvPr>
            <p:ph type="body" idx="1"/>
          </p:nvPr>
        </p:nvSpPr>
        <p:spPr>
          <a:prstGeom prst="rect">
            <a:avLst/>
          </a:prstGeom>
        </p:spPr>
        <p:txBody>
          <a:bodyPr/>
          <a:lstStyle/>
          <a:p>
            <a:pPr marL="888999" indent="-888999">
              <a:lnSpc>
                <a:spcPct val="150000"/>
              </a:lnSpc>
              <a:buSzPct val="100000"/>
              <a:buAutoNum type="arabicPeriod" startAt="1"/>
              <a:defRPr sz="5000">
                <a:solidFill>
                  <a:schemeClr val="accent1">
                    <a:hueOff val="1476394"/>
                    <a:lumOff val="-17455"/>
                  </a:schemeClr>
                </a:solidFill>
                <a:latin typeface="Bodoni SvtyTwo ITC TT-Book"/>
                <a:ea typeface="Bodoni SvtyTwo ITC TT-Book"/>
                <a:cs typeface="Bodoni SvtyTwo ITC TT-Book"/>
                <a:sym typeface="Bodoni SvtyTwo ITC TT-Book"/>
              </a:defRPr>
            </a:pPr>
            <a:r>
              <a:t>Riguarda soltanto il bambino e può concludersi con la dichiarazione dello stato adottabilità;</a:t>
            </a:r>
          </a:p>
          <a:p>
            <a:pPr marL="888999" indent="-888999">
              <a:lnSpc>
                <a:spcPct val="150000"/>
              </a:lnSpc>
              <a:buSzPct val="100000"/>
              <a:buAutoNum type="arabicPeriod" startAt="1"/>
              <a:defRPr sz="5000">
                <a:solidFill>
                  <a:schemeClr val="accent1">
                    <a:hueOff val="1476394"/>
                    <a:lumOff val="-17455"/>
                  </a:schemeClr>
                </a:solidFill>
                <a:latin typeface="Bodoni SvtyTwo ITC TT-Book"/>
                <a:ea typeface="Bodoni SvtyTwo ITC TT-Book"/>
                <a:cs typeface="Bodoni SvtyTwo ITC TT-Book"/>
                <a:sym typeface="Bodoni SvtyTwo ITC TT-Book"/>
              </a:defRPr>
            </a:pPr>
            <a:r>
              <a:t>Riguarda anche gli aspiranti adottanti e può condurre all’affido preadottivo e all’adozione legittimante</a:t>
            </a:r>
          </a:p>
        </p:txBody>
      </p:sp>
    </p:spTree>
  </p:cSld>
  <p:clrMapOvr>
    <a:masterClrMapping/>
  </p:clrMapOvr>
  <mc:AlternateContent xmlns:mc="http://schemas.openxmlformats.org/markup-compatibility/2006">
    <mc:Choice xmlns:p14="http://schemas.microsoft.com/office/powerpoint/2010/main" Requires="p14">
      <p:transition spd="slow" advClick="1" p14:dur="1500">
        <p:cover dir="d"/>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92"/>
                                        </p:tgtEl>
                                        <p:attrNameLst>
                                          <p:attrName>style.visibility</p:attrName>
                                        </p:attrNameLst>
                                      </p:cBhvr>
                                      <p:to>
                                        <p:strVal val="visible"/>
                                      </p:to>
                                    </p:set>
                                    <p:anim calcmode="lin" valueType="num">
                                      <p:cBhvr>
                                        <p:cTn id="7" dur="1000" fill="hold"/>
                                        <p:tgtEl>
                                          <p:spTgt spid="192"/>
                                        </p:tgtEl>
                                        <p:attrNameLst>
                                          <p:attrName>ppt_x</p:attrName>
                                        </p:attrNameLst>
                                      </p:cBhvr>
                                      <p:tavLst>
                                        <p:tav tm="0">
                                          <p:val>
                                            <p:strVal val="#ppt_x"/>
                                          </p:val>
                                        </p:tav>
                                        <p:tav tm="100000">
                                          <p:val>
                                            <p:strVal val="#ppt_x"/>
                                          </p:val>
                                        </p:tav>
                                      </p:tavLst>
                                    </p:anim>
                                    <p:anim calcmode="lin" valueType="num">
                                      <p:cBhvr>
                                        <p:cTn id="8" dur="1000" fill="hold"/>
                                        <p:tgtEl>
                                          <p:spTgt spid="1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2"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194" name="Avv. ilaria Fuccaro, 20 aprile 2021"/>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1">
                    <a:hueOff val="1476394"/>
                    <a:lumOff val="-17455"/>
                  </a:schemeClr>
                </a:solidFill>
              </a:defRPr>
            </a:lvl1pPr>
          </a:lstStyle>
          <a:p>
            <a:pPr/>
            <a:r>
              <a:t>Avv. ilaria Fuccaro, 20 aprile 2021</a:t>
            </a:r>
          </a:p>
        </p:txBody>
      </p:sp>
      <p:sp>
        <p:nvSpPr>
          <p:cNvPr id="195" name="Sottotitolo diapositiva"/>
          <p:cNvSpPr txBox="1"/>
          <p:nvPr>
            <p:ph type="body" idx="22"/>
          </p:nvPr>
        </p:nvSpPr>
        <p:spPr>
          <a:prstGeom prst="rect">
            <a:avLst/>
          </a:prstGeom>
        </p:spPr>
        <p:txBody>
          <a:bodyPr/>
          <a:lstStyle/>
          <a:p>
            <a:pPr/>
          </a:p>
        </p:txBody>
      </p:sp>
      <p:sp>
        <p:nvSpPr>
          <p:cNvPr id="196" name="Presupposti  dichiarazione  stato adottabilità"/>
          <p:cNvSpPr txBox="1"/>
          <p:nvPr>
            <p:ph type="title"/>
          </p:nvPr>
        </p:nvSpPr>
        <p:spPr>
          <a:prstGeom prst="rect">
            <a:avLst/>
          </a:prstGeom>
        </p:spPr>
        <p:txBody>
          <a:bodyPr/>
          <a:lstStyle>
            <a:lvl1pPr defTabSz="438150">
              <a:defRPr b="0" spc="-300" sz="75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Presupposti  dichiarazione  stato adottabilità</a:t>
            </a:r>
          </a:p>
        </p:txBody>
      </p:sp>
      <p:sp>
        <p:nvSpPr>
          <p:cNvPr id="197" name="- art. 8 l. ad.: stato di abbandono del minore che cioè è privo di assistenza morale e materiale da parte dei genitori o dei parenti purché la mancanza di assistenza non sia dovuta a forza maggiore di carattere transitorio;…"/>
          <p:cNvSpPr txBox="1"/>
          <p:nvPr>
            <p:ph type="body" idx="1"/>
          </p:nvPr>
        </p:nvSpPr>
        <p:spPr>
          <a:prstGeom prst="rect">
            <a:avLst/>
          </a:prstGeom>
        </p:spPr>
        <p:txBody>
          <a:bodyPr/>
          <a:lstStyle/>
          <a:p>
            <a:pPr algn="just">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t>- art. 8 l. ad.: stato di abbandono del minore che cioè è privo di assistenza morale e materiale da parte dei genitori o dei parenti purché la mancanza di assistenza non sia dovuta a forza maggiore di carattere transitorio;</a:t>
            </a:r>
          </a:p>
          <a:p>
            <a:pPr algn="just">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t>- art. 15 l. ad.: le prescrizioni impartite ai sensi dell’art. 12 sono rimaste inadempiute per responsabilità dei genitori ovvero è provata l’irrecuperabilità delle capacità genitoriali in un tempo ragionevole.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7">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7"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199" name="Avv. ilaria Fuccaro, 20 aprile 2021"/>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1">
                    <a:hueOff val="1476394"/>
                    <a:lumOff val="-17455"/>
                  </a:schemeClr>
                </a:solidFill>
              </a:defRPr>
            </a:lvl1pPr>
          </a:lstStyle>
          <a:p>
            <a:pPr/>
            <a:r>
              <a:t>Avv. ilaria Fuccaro, 20 aprile 2021</a:t>
            </a:r>
          </a:p>
        </p:txBody>
      </p:sp>
      <p:sp>
        <p:nvSpPr>
          <p:cNvPr id="200" name="- Chiunque può segnalare all’autorità pubblica situazioni di abbandono di minori di età (art. 9 l. Ad.);…"/>
          <p:cNvSpPr txBox="1"/>
          <p:nvPr>
            <p:ph type="body" idx="1"/>
          </p:nvPr>
        </p:nvSpPr>
        <p:spPr>
          <a:prstGeom prst="rect">
            <a:avLst/>
          </a:prstGeom>
        </p:spPr>
        <p:txBody>
          <a:bodyPr/>
          <a:lstStyle/>
          <a:p>
            <a:pPr algn="just">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t>- Chiunque può segnalare all’autorità pubblica situazioni di abbandono di minori di età (art. 9 l. Ad.);</a:t>
            </a:r>
          </a:p>
          <a:p>
            <a:pPr algn="just">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t>- il P.M., preso atto atto delle informazioni o segnalazioni ricorre al Tribunale per i Minorenni per l’apertura di un procedimento per l’accertamento dello stato di abbandono e la declaratoria dello stato di adottabilità (art. 9 co. 2 l. ad.);</a:t>
            </a:r>
          </a:p>
          <a:p>
            <a:pPr algn="just">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t>- Competenza territoriale: Tribunale per i Minorenni del luogo ove si trova il minore;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00">
                                            <p:bg/>
                                          </p:spTgt>
                                        </p:tgtEl>
                                        <p:attrNameLst>
                                          <p:attrName>style.visibility</p:attrName>
                                        </p:attrNameLst>
                                      </p:cBhvr>
                                      <p:to>
                                        <p:strVal val="visible"/>
                                      </p:to>
                                    </p:set>
                                    <p:anim calcmode="lin" valueType="num">
                                      <p:cBhvr>
                                        <p:cTn id="7" dur="1000" fill="hold"/>
                                        <p:tgtEl>
                                          <p:spTgt spid="200">
                                            <p:bg/>
                                          </p:spTgt>
                                        </p:tgtEl>
                                        <p:attrNameLst>
                                          <p:attrName>ppt_x</p:attrName>
                                        </p:attrNameLst>
                                      </p:cBhvr>
                                      <p:tavLst>
                                        <p:tav tm="0">
                                          <p:val>
                                            <p:strVal val="#ppt_x"/>
                                          </p:val>
                                        </p:tav>
                                        <p:tav tm="100000">
                                          <p:val>
                                            <p:strVal val="#ppt_x"/>
                                          </p:val>
                                        </p:tav>
                                      </p:tavLst>
                                    </p:anim>
                                    <p:anim calcmode="lin" valueType="num">
                                      <p:cBhvr>
                                        <p:cTn id="8" dur="1000" fill="hold"/>
                                        <p:tgtEl>
                                          <p:spTgt spid="200">
                                            <p:bg/>
                                          </p:spTgt>
                                        </p:tgtEl>
                                        <p:attrNameLst>
                                          <p:attrName>ppt_y</p:attrName>
                                        </p:attrNameLst>
                                      </p:cBhvr>
                                      <p:tavLst>
                                        <p:tav tm="0">
                                          <p:val>
                                            <p:strVal val="0-#ppt_h/2"/>
                                          </p:val>
                                        </p:tav>
                                        <p:tav tm="100000">
                                          <p:val>
                                            <p:strVal val="#ppt_y"/>
                                          </p:val>
                                        </p:tav>
                                      </p:tavLst>
                                    </p:anim>
                                  </p:childTnLst>
                                </p:cTn>
                              </p:par>
                              <p:par>
                                <p:cTn id="9" presetClass="entr" nodeType="withEffect" presetSubtype="1" presetID="2" grpId="1" fill="hold">
                                  <p:stCondLst>
                                    <p:cond delay="0"/>
                                  </p:stCondLst>
                                  <p:iterate type="el" backwards="0">
                                    <p:tmAbs val="0"/>
                                  </p:iterate>
                                  <p:childTnLst>
                                    <p:set>
                                      <p:cBhvr>
                                        <p:cTn id="10" fill="hold"/>
                                        <p:tgtEl>
                                          <p:spTgt spid="200">
                                            <p:txEl>
                                              <p:pRg st="0" end="0"/>
                                            </p:txEl>
                                          </p:spTgt>
                                        </p:tgtEl>
                                        <p:attrNameLst>
                                          <p:attrName>style.visibility</p:attrName>
                                        </p:attrNameLst>
                                      </p:cBhvr>
                                      <p:to>
                                        <p:strVal val="visible"/>
                                      </p:to>
                                    </p:set>
                                    <p:anim calcmode="lin" valueType="num">
                                      <p:cBhvr>
                                        <p:cTn id="11" dur="1000" fill="hold"/>
                                        <p:tgtEl>
                                          <p:spTgt spid="200">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20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 grpId="1" fill="hold">
                                  <p:stCondLst>
                                    <p:cond delay="0"/>
                                  </p:stCondLst>
                                  <p:iterate type="el" backwards="0">
                                    <p:tmAbs val="0"/>
                                  </p:iterate>
                                  <p:childTnLst>
                                    <p:set>
                                      <p:cBhvr>
                                        <p:cTn id="16" fill="hold"/>
                                        <p:tgtEl>
                                          <p:spTgt spid="200">
                                            <p:txEl>
                                              <p:pRg st="1" end="1"/>
                                            </p:txEl>
                                          </p:spTgt>
                                        </p:tgtEl>
                                        <p:attrNameLst>
                                          <p:attrName>style.visibility</p:attrName>
                                        </p:attrNameLst>
                                      </p:cBhvr>
                                      <p:to>
                                        <p:strVal val="visible"/>
                                      </p:to>
                                    </p:set>
                                    <p:anim calcmode="lin" valueType="num">
                                      <p:cBhvr>
                                        <p:cTn id="17" dur="1000" fill="hold"/>
                                        <p:tgtEl>
                                          <p:spTgt spid="200">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0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 presetID="2" grpId="1" fill="hold">
                                  <p:stCondLst>
                                    <p:cond delay="0"/>
                                  </p:stCondLst>
                                  <p:iterate type="el" backwards="0">
                                    <p:tmAbs val="0"/>
                                  </p:iterate>
                                  <p:childTnLst>
                                    <p:set>
                                      <p:cBhvr>
                                        <p:cTn id="22" fill="hold"/>
                                        <p:tgtEl>
                                          <p:spTgt spid="200">
                                            <p:txEl>
                                              <p:pRg st="2" end="2"/>
                                            </p:txEl>
                                          </p:spTgt>
                                        </p:tgtEl>
                                        <p:attrNameLst>
                                          <p:attrName>style.visibility</p:attrName>
                                        </p:attrNameLst>
                                      </p:cBhvr>
                                      <p:to>
                                        <p:strVal val="visible"/>
                                      </p:to>
                                    </p:set>
                                    <p:anim calcmode="lin" valueType="num">
                                      <p:cBhvr>
                                        <p:cTn id="23" dur="1000" fill="hold"/>
                                        <p:tgtEl>
                                          <p:spTgt spid="200">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00">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0"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02" name="Avv. Ilaria Fuccaro, 20 aprile 2021"/>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1">
                    <a:hueOff val="1476394"/>
                    <a:lumOff val="-17455"/>
                  </a:schemeClr>
                </a:solidFill>
              </a:defRPr>
            </a:lvl1pPr>
          </a:lstStyle>
          <a:p>
            <a:pPr/>
            <a:r>
              <a:t>Avv. Ilaria Fuccaro, 20 aprile 2021</a:t>
            </a:r>
          </a:p>
        </p:txBody>
      </p:sp>
      <p:sp>
        <p:nvSpPr>
          <p:cNvPr id="203" name="art. 10 l. Ad."/>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art. 10 l. Ad.</a:t>
            </a:r>
          </a:p>
        </p:txBody>
      </p:sp>
      <p:sp>
        <p:nvSpPr>
          <p:cNvPr id="204" name="Principio del contraddittorio"/>
          <p:cNvSpPr txBox="1"/>
          <p:nvPr>
            <p:ph type="title"/>
          </p:nvPr>
        </p:nvSpPr>
        <p:spPr>
          <a:prstGeom prst="rect">
            <a:avLst/>
          </a:prstGeom>
        </p:spPr>
        <p:txBody>
          <a:bodyPr/>
          <a:lstStyle>
            <a:lvl1pPr>
              <a:lnSpc>
                <a:spcPct val="150000"/>
              </a:lnSpc>
              <a:defRPr b="0" spc="-328" sz="8200">
                <a:solidFill>
                  <a:schemeClr val="accent1">
                    <a:hueOff val="1476394"/>
                    <a:lumOff val="-17455"/>
                  </a:schemeClr>
                </a:solidFill>
                <a:latin typeface="Bodoni SvtyTwo ITC TT-Bold"/>
                <a:ea typeface="Bodoni SvtyTwo ITC TT-Bold"/>
                <a:cs typeface="Bodoni SvtyTwo ITC TT-Bold"/>
                <a:sym typeface="Bodoni SvtyTwo ITC TT-Bold"/>
              </a:defRPr>
            </a:lvl1pPr>
          </a:lstStyle>
          <a:p>
            <a:pPr/>
            <a:r>
              <a:t>Principio del contraddittorio</a:t>
            </a:r>
          </a:p>
        </p:txBody>
      </p:sp>
      <p:sp>
        <p:nvSpPr>
          <p:cNvPr id="205" name="- parti necessarie: i genitori o, in mancanza (se deceduti o irreperibili), i parenti entro il quarto grado che abbiano mantenuto rapporti significativi con il minore che acquistano la qualità di parti necessarie (legittimazione passiva alternativa), il "/>
          <p:cNvSpPr txBox="1"/>
          <p:nvPr>
            <p:ph type="body" idx="1"/>
          </p:nvPr>
        </p:nvSpPr>
        <p:spPr>
          <a:prstGeom prst="rect">
            <a:avLst/>
          </a:prstGeom>
        </p:spPr>
        <p:txBody>
          <a:bodyPr/>
          <a:lstStyle/>
          <a:p>
            <a:pPr algn="just" defTabSz="566674">
              <a:lnSpc>
                <a:spcPct val="150000"/>
              </a:lnSpc>
              <a:spcBef>
                <a:spcPts val="3200"/>
              </a:spcBef>
              <a:defRPr sz="3880">
                <a:solidFill>
                  <a:schemeClr val="accent1">
                    <a:hueOff val="1476394"/>
                    <a:lumOff val="-17455"/>
                  </a:schemeClr>
                </a:solidFill>
                <a:latin typeface="Bodoni SvtyTwo ITC TT-Book"/>
                <a:ea typeface="Bodoni SvtyTwo ITC TT-Book"/>
                <a:cs typeface="Bodoni SvtyTwo ITC TT-Book"/>
                <a:sym typeface="Bodoni SvtyTwo ITC TT-Book"/>
              </a:defRPr>
            </a:pPr>
            <a:r>
              <a:t>- parti necessarie: i genitori o, in mancanza (se deceduti o irreperibili), i parenti entro il quarto grado che abbiano mantenuto rapporti significativi con il minore che acquistano la qualità di parti necessarie (legittimazione passiva alternativa), il tutore (art. 15 co. 3 l. ad.);</a:t>
            </a:r>
          </a:p>
          <a:p>
            <a:pPr algn="just" defTabSz="566674">
              <a:lnSpc>
                <a:spcPct val="150000"/>
              </a:lnSpc>
              <a:spcBef>
                <a:spcPts val="3200"/>
              </a:spcBef>
              <a:defRPr sz="3880">
                <a:solidFill>
                  <a:schemeClr val="accent1">
                    <a:hueOff val="1476394"/>
                    <a:lumOff val="-17455"/>
                  </a:schemeClr>
                </a:solidFill>
                <a:latin typeface="Bodoni SvtyTwo ITC TT-Book"/>
                <a:ea typeface="Bodoni SvtyTwo ITC TT-Book"/>
                <a:cs typeface="Bodoni SvtyTwo ITC TT-Book"/>
                <a:sym typeface="Bodoni SvtyTwo ITC TT-Book"/>
              </a:defRPr>
            </a:pPr>
            <a:r>
              <a:t>- pur in presenza dei genitori possono essere convocati ed invitati a comparire i parenti entro il quadro grado per i quali non è previsto l’invito a nominare un difensore e neanche la nomina di un difensore d’ufficio (Cass. civ. , 2780/2013);</a:t>
            </a:r>
          </a:p>
          <a:p>
            <a:pPr algn="just" defTabSz="566674">
              <a:lnSpc>
                <a:spcPct val="150000"/>
              </a:lnSpc>
              <a:spcBef>
                <a:spcPts val="3200"/>
              </a:spcBef>
              <a:defRPr sz="3880">
                <a:solidFill>
                  <a:schemeClr val="accent1">
                    <a:hueOff val="1476394"/>
                    <a:lumOff val="-17455"/>
                  </a:schemeClr>
                </a:solidFill>
                <a:latin typeface="Bodoni SvtyTwo ITC TT-Book"/>
                <a:ea typeface="Bodoni SvtyTwo ITC TT-Book"/>
                <a:cs typeface="Bodoni SvtyTwo ITC TT-Book"/>
                <a:sym typeface="Bodoni SvtyTwo ITC TT-Book"/>
              </a:defRPr>
            </a:pPr>
            <a:r>
              <a:t>- anche i genitori dichiarati decaduti sono parti necessarie ed il contraddittorio deve essere integrato nei loro confronti (Cass. Civ. 15118/2014).</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hueOff val="2145872"/>
                <a:lumOff val="27123"/>
              </a:schemeClr>
            </a:gs>
            <a:gs pos="100000">
              <a:schemeClr val="accent6">
                <a:hueOff val="113101"/>
                <a:lumOff val="-24938"/>
              </a:schemeClr>
            </a:gs>
          </a:gsLst>
          <a:lin ang="5400000" scaled="0"/>
        </a:gradFill>
      </p:bgPr>
    </p:bg>
    <p:spTree>
      <p:nvGrpSpPr>
        <p:cNvPr id="1" name=""/>
        <p:cNvGrpSpPr/>
        <p:nvPr/>
      </p:nvGrpSpPr>
      <p:grpSpPr>
        <a:xfrm>
          <a:off x="0" y="0"/>
          <a:ext cx="0" cy="0"/>
          <a:chOff x="0" y="0"/>
          <a:chExt cx="0" cy="0"/>
        </a:xfrm>
      </p:grpSpPr>
      <p:sp>
        <p:nvSpPr>
          <p:cNvPr id="207" name="Avv. Ilaria Fuccaro, 20 aprile 2021"/>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1">
                    <a:hueOff val="1476394"/>
                    <a:lumOff val="-17455"/>
                  </a:schemeClr>
                </a:solidFill>
              </a:defRPr>
            </a:lvl1pPr>
          </a:lstStyle>
          <a:p>
            <a:pPr/>
            <a:r>
              <a:t>Avv. Ilaria Fuccaro, 20 aprile 2021</a:t>
            </a:r>
          </a:p>
        </p:txBody>
      </p:sp>
      <p:sp>
        <p:nvSpPr>
          <p:cNvPr id="208" name="- il giudice fissa la data dell’udienza e ordina la notifica ai genitori o, in mancanza, ai parenti, al curatore speciale o al tutore;…"/>
          <p:cNvSpPr txBox="1"/>
          <p:nvPr>
            <p:ph type="body" idx="1"/>
          </p:nvPr>
        </p:nvSpPr>
        <p:spPr>
          <a:prstGeom prst="rect">
            <a:avLst/>
          </a:prstGeom>
        </p:spPr>
        <p:txBody>
          <a:bodyPr/>
          <a:lstStyle/>
          <a:p>
            <a:pPr algn="just">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t>- il giudice fissa la data dell’udienza e ordina la notifica ai genitori o, in mancanza, ai parenti, al curatore speciale o al tutore;</a:t>
            </a:r>
          </a:p>
          <a:p>
            <a:pPr algn="just">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t>- il Presidente del Tribunale o il giudice delegato invita i genitori o i parenti a nominare un difensore, informandoli della possibilità di nominare un difensore d’ufficio;</a:t>
            </a:r>
          </a:p>
          <a:p>
            <a:pPr algn="just">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t>- dispone, tramite i SS ovvero gli organi di pubblica sicurezza, accertamenti sulle condizioni giuridiche e di fatto del minore;</a:t>
            </a:r>
          </a:p>
          <a:p>
            <a:pPr algn="just">
              <a:lnSpc>
                <a:spcPct val="150000"/>
              </a:lnSpc>
              <a:defRPr>
                <a:solidFill>
                  <a:schemeClr val="accent1">
                    <a:hueOff val="1476394"/>
                    <a:lumOff val="-17455"/>
                  </a:schemeClr>
                </a:solidFill>
                <a:latin typeface="Bodoni SvtyTwo ITC TT-Book"/>
                <a:ea typeface="Bodoni SvtyTwo ITC TT-Book"/>
                <a:cs typeface="Bodoni SvtyTwo ITC TT-Book"/>
                <a:sym typeface="Bodoni SvtyTwo ITC TT-Book"/>
              </a:defRPr>
            </a:pPr>
            <a:r>
              <a:t>- il Tribunale può disporre in qualunque momento ogni opportuno provvedimento provvisorio nell’interesse del minore.</a:t>
            </a:r>
          </a:p>
        </p:txBody>
      </p:sp>
    </p:spTree>
  </p:cSld>
  <p:clrMapOvr>
    <a:masterClrMapping/>
  </p:clrMapOvr>
  <mc:AlternateContent xmlns:mc="http://schemas.openxmlformats.org/markup-compatibility/2006">
    <mc:Choice xmlns:p14="http://schemas.microsoft.com/office/powerpoint/2010/main" Requires="p14">
      <p:transition spd="slow" advClick="1" p14:dur="1500">
        <p:cover dir="d"/>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8" grpId="1"/>
    </p:bldLst>
  </p:timing>
</p:sld>
</file>

<file path=ppt/theme/theme1.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b="0" baseline="0" cap="none" i="0" spc="-26" strike="noStrike" sz="2600" u="none" kumimoji="0" normalizeH="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