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1pPr>
    <a:lvl2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2pPr>
    <a:lvl3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3pPr>
    <a:lvl4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4pPr>
    <a:lvl5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5pPr>
    <a:lvl6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6pPr>
    <a:lvl7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7pPr>
    <a:lvl8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8pPr>
    <a:lvl9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55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“Inserisci qui una citazione”.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/>
            </a:lvl1pPr>
            <a:lvl2pPr marL="0" indent="0" algn="ctr" defTabSz="821531">
              <a:spcBef>
                <a:spcPts val="0"/>
              </a:spcBef>
              <a:buSzTx/>
              <a:buNone/>
              <a:defRPr sz="4400"/>
            </a:lvl2pPr>
            <a:lvl3pPr marL="0" indent="0" algn="ctr" defTabSz="821531">
              <a:spcBef>
                <a:spcPts val="0"/>
              </a:spcBef>
              <a:buSzTx/>
              <a:buNone/>
              <a:defRPr sz="4400"/>
            </a:lvl3pPr>
            <a:lvl4pPr marL="0" indent="0" algn="ctr" defTabSz="821531">
              <a:spcBef>
                <a:spcPts val="0"/>
              </a:spcBef>
              <a:buSzTx/>
              <a:buNone/>
              <a:defRPr sz="4400"/>
            </a:lvl4pPr>
            <a:lvl5pPr marL="0" indent="0" algn="ctr" defTabSz="821531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/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5500">
              <a:lnSpc>
                <a:spcPct val="100000"/>
              </a:lnSpc>
              <a:defRPr b="0" sz="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vv.  Vittorio Sgromo"/>
          <p:cNvSpPr txBox="1"/>
          <p:nvPr/>
        </p:nvSpPr>
        <p:spPr>
          <a:xfrm>
            <a:off x="6938034" y="12135513"/>
            <a:ext cx="9900515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8100">
                <a:latin typeface="Shelley Allegro BT"/>
                <a:ea typeface="Shelley Allegro BT"/>
                <a:cs typeface="Shelley Allegro BT"/>
                <a:sym typeface="Shelley Allegro BT"/>
              </a:defRPr>
            </a:lvl1pPr>
          </a:lstStyle>
          <a:p>
            <a:pPr/>
            <a:r>
              <a:t>Avv.  Vittorio Sgromo</a:t>
            </a:r>
          </a:p>
        </p:txBody>
      </p:sp>
      <p:pic>
        <p:nvPicPr>
          <p:cNvPr id="129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96769" y="333728"/>
            <a:ext cx="3713150" cy="2125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E509D2F4-749B-46B4-A38A-E6DFB66A3C46-L0-001.jpeg" descr="E509D2F4-749B-46B4-A38A-E6DFB66A3C46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0780" y="2572009"/>
            <a:ext cx="19282440" cy="720594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La normativa sull’elenco nazionale dei difensori d’ufficio"/>
          <p:cNvSpPr txBox="1"/>
          <p:nvPr/>
        </p:nvSpPr>
        <p:spPr>
          <a:xfrm>
            <a:off x="1930201" y="10654530"/>
            <a:ext cx="2052359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 normativa sull’elenco nazionale dei difensori d’ufficio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Freccia"/>
          <p:cNvSpPr/>
          <p:nvPr/>
        </p:nvSpPr>
        <p:spPr>
          <a:xfrm rot="5393333">
            <a:off x="10537651" y="1791972"/>
            <a:ext cx="1117608" cy="576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9" y="7497"/>
                </a:moveTo>
                <a:lnTo>
                  <a:pt x="7949" y="0"/>
                </a:lnTo>
                <a:lnTo>
                  <a:pt x="21600" y="10800"/>
                </a:lnTo>
                <a:lnTo>
                  <a:pt x="7949" y="21600"/>
                </a:lnTo>
                <a:lnTo>
                  <a:pt x="7949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35" name="Cnf ——Regolamento Maggio 2015 (mod. Luglio 2019)"/>
          <p:cNvSpPr txBox="1"/>
          <p:nvPr/>
        </p:nvSpPr>
        <p:spPr>
          <a:xfrm>
            <a:off x="4449858" y="471957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 sz="4200"/>
              <a:t>Cnf ——Regolamento Maggio 2015 (mod. Luglio 2019)</a:t>
            </a:r>
            <a:r>
              <a:t> </a:t>
            </a:r>
          </a:p>
        </p:txBody>
      </p:sp>
      <p:sp>
        <p:nvSpPr>
          <p:cNvPr id="236" name="La procedura di inserimento e permanenza  (art. 4)"/>
          <p:cNvSpPr txBox="1"/>
          <p:nvPr/>
        </p:nvSpPr>
        <p:spPr>
          <a:xfrm>
            <a:off x="5955672" y="2438347"/>
            <a:ext cx="11114009" cy="2753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>
                <a:solidFill>
                  <a:srgbClr val="76BB40"/>
                </a:solidFill>
              </a:rPr>
              <a:t>La procedura di inserimento e permanenza </a:t>
            </a:r>
            <a:r>
              <a:t> </a:t>
            </a:r>
            <a:r>
              <a:rPr sz="4300"/>
              <a:t>(art. 4)</a:t>
            </a:r>
          </a:p>
        </p:txBody>
      </p:sp>
      <p:sp>
        <p:nvSpPr>
          <p:cNvPr id="237" name="- piattaforma informatica gestionale del CNF  (accesso con Smart card)"/>
          <p:cNvSpPr txBox="1"/>
          <p:nvPr/>
        </p:nvSpPr>
        <p:spPr>
          <a:xfrm>
            <a:off x="1385049" y="5831980"/>
            <a:ext cx="2161390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piattaforma informatica gestionale del CNF  (accesso con Smart card)</a:t>
            </a:r>
          </a:p>
        </p:txBody>
      </p:sp>
      <p:sp>
        <p:nvSpPr>
          <p:cNvPr id="238" name="UDIENZE PENALI…"/>
          <p:cNvSpPr txBox="1"/>
          <p:nvPr/>
        </p:nvSpPr>
        <p:spPr>
          <a:xfrm>
            <a:off x="94913" y="8586548"/>
            <a:ext cx="9518805" cy="269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100"/>
            </a:pPr>
            <a:r>
              <a:t> </a:t>
            </a:r>
            <a:r>
              <a:rPr sz="7400"/>
              <a:t>UDIENZE PENALI</a:t>
            </a:r>
            <a:endParaRPr sz="7400"/>
          </a:p>
          <a:p>
            <a:pPr>
              <a:defRPr sz="4100"/>
            </a:pPr>
            <a:r>
              <a:t>esperienza in materia penale  documentalmente comprovata</a:t>
            </a:r>
          </a:p>
        </p:txBody>
      </p:sp>
      <p:sp>
        <p:nvSpPr>
          <p:cNvPr id="239" name="Freccia"/>
          <p:cNvSpPr/>
          <p:nvPr/>
        </p:nvSpPr>
        <p:spPr>
          <a:xfrm>
            <a:off x="9878032" y="9449921"/>
            <a:ext cx="2436273" cy="968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40" name="- 10 udienze dibattim./camerali"/>
          <p:cNvSpPr txBox="1"/>
          <p:nvPr/>
        </p:nvSpPr>
        <p:spPr>
          <a:xfrm>
            <a:off x="13176901" y="7337940"/>
            <a:ext cx="913919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- 10 udienze dibattim./camerali </a:t>
            </a:r>
          </a:p>
        </p:txBody>
      </p:sp>
      <p:sp>
        <p:nvSpPr>
          <p:cNvPr id="241" name="- NO mero rinvio o smistamento"/>
          <p:cNvSpPr txBox="1"/>
          <p:nvPr/>
        </p:nvSpPr>
        <p:spPr>
          <a:xfrm>
            <a:off x="13176901" y="8402108"/>
            <a:ext cx="913919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NO mero rinvio o smistamento </a:t>
            </a:r>
          </a:p>
        </p:txBody>
      </p:sp>
      <p:sp>
        <p:nvSpPr>
          <p:cNvPr id="242" name="- SI questioni preliminari"/>
          <p:cNvSpPr txBox="1"/>
          <p:nvPr/>
        </p:nvSpPr>
        <p:spPr>
          <a:xfrm>
            <a:off x="12297583" y="9466277"/>
            <a:ext cx="913919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SI questioni preliminari </a:t>
            </a:r>
          </a:p>
        </p:txBody>
      </p:sp>
      <p:sp>
        <p:nvSpPr>
          <p:cNvPr id="243" name="- autor.giudiziaria, rgnr, iniziali parti,  attività svolta, data udienza"/>
          <p:cNvSpPr txBox="1"/>
          <p:nvPr/>
        </p:nvSpPr>
        <p:spPr>
          <a:xfrm>
            <a:off x="13013686" y="10369482"/>
            <a:ext cx="10737454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autor.giudiziaria, rgnr, iniziali parti,  attività svolta, data udienza</a:t>
            </a:r>
          </a:p>
        </p:txBody>
      </p:sp>
      <p:sp>
        <p:nvSpPr>
          <p:cNvPr id="244" name="max 2 udienze ex art. 97 comma 4 cpp…"/>
          <p:cNvSpPr txBox="1"/>
          <p:nvPr/>
        </p:nvSpPr>
        <p:spPr>
          <a:xfrm>
            <a:off x="12437689" y="11988968"/>
            <a:ext cx="11889444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0646" indent="-480646">
              <a:buSzPct val="75000"/>
              <a:buChar char="-"/>
              <a:defRPr sz="4100"/>
            </a:pPr>
            <a:r>
              <a:t>max 2 udienze ex art. 97 comma 4 cpp </a:t>
            </a:r>
          </a:p>
          <a:p>
            <a:pPr marL="480646" indent="-480646">
              <a:buSzPct val="75000"/>
              <a:buChar char="-"/>
              <a:defRPr sz="4100"/>
            </a:pPr>
            <a:r>
              <a:t>Max 3 udienze innanzi al Giudice di Pace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4"/>
      <p:bldP build="whole" bldLvl="1" animBg="1" rev="0" advAuto="0" spid="241" grpId="5"/>
      <p:bldP build="whole" bldLvl="1" animBg="1" rev="0" advAuto="0" spid="243" grpId="7"/>
      <p:bldP build="whole" bldLvl="1" animBg="1" rev="0" advAuto="0" spid="239" grpId="3"/>
      <p:bldP build="whole" bldLvl="1" animBg="1" rev="0" advAuto="0" spid="237" grpId="1"/>
      <p:bldP build="whole" bldLvl="1" animBg="1" rev="0" advAuto="0" spid="242" grpId="6"/>
      <p:bldP build="whole" bldLvl="1" animBg="1" rev="0" advAuto="0" spid="244" grpId="8"/>
      <p:bldP build="whole" bldLvl="1" animBg="1" rev="0" advAuto="0" spid="23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Freccia"/>
          <p:cNvSpPr/>
          <p:nvPr/>
        </p:nvSpPr>
        <p:spPr>
          <a:xfrm rot="5393333">
            <a:off x="10537651" y="1791972"/>
            <a:ext cx="1117608" cy="576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9" y="7497"/>
                </a:moveTo>
                <a:lnTo>
                  <a:pt x="7949" y="0"/>
                </a:lnTo>
                <a:lnTo>
                  <a:pt x="21600" y="10800"/>
                </a:lnTo>
                <a:lnTo>
                  <a:pt x="7949" y="21600"/>
                </a:lnTo>
                <a:lnTo>
                  <a:pt x="7949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49" name="Cnf ——Regolamento Maggio 2015 (mod. Luglio 2019)"/>
          <p:cNvSpPr txBox="1"/>
          <p:nvPr/>
        </p:nvSpPr>
        <p:spPr>
          <a:xfrm>
            <a:off x="4449858" y="471957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 sz="4200"/>
              <a:t>Cnf ——Regolamento Maggio 2015 (mod. Luglio 2019)</a:t>
            </a:r>
            <a:r>
              <a:t> </a:t>
            </a:r>
          </a:p>
        </p:txBody>
      </p:sp>
      <p:sp>
        <p:nvSpPr>
          <p:cNvPr id="250" name="DOVERI DEL DIFENSORE D’UFFICIO (art. 13)"/>
          <p:cNvSpPr txBox="1"/>
          <p:nvPr/>
        </p:nvSpPr>
        <p:spPr>
          <a:xfrm>
            <a:off x="5955672" y="2828237"/>
            <a:ext cx="11114009" cy="197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>
                <a:solidFill>
                  <a:srgbClr val="76BB40"/>
                </a:solidFill>
              </a:rPr>
              <a:t>DOVERI DEL DIFENSORE D’UFFICIO </a:t>
            </a:r>
            <a:r>
              <a:rPr sz="4300"/>
              <a:t>(art. 13)</a:t>
            </a:r>
          </a:p>
        </p:txBody>
      </p:sp>
      <p:pic>
        <p:nvPicPr>
          <p:cNvPr id="251" name="96BFCD67-711F-4705-9944-4DF74AD9F60E-L0-001.jpeg" descr="96BFCD67-711F-4705-9944-4DF74AD9F60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1798" y="4808080"/>
            <a:ext cx="15921756" cy="8704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2"/>
      <p:bldP build="whole" bldLvl="1" animBg="1" rev="0" advAuto="0" spid="2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5051815" cy="3830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35853" y="333728"/>
            <a:ext cx="5630984" cy="322312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Buon corso a tutti !"/>
          <p:cNvSpPr txBox="1"/>
          <p:nvPr/>
        </p:nvSpPr>
        <p:spPr>
          <a:xfrm>
            <a:off x="4048916" y="5690078"/>
            <a:ext cx="16137031" cy="1600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400">
                <a:solidFill>
                  <a:srgbClr val="76BB40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76BB40"/>
                </a:solidFill>
              </a:rPr>
              <a:t>Buon corso a tutti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rt. 16 l. 247/2012…"/>
          <p:cNvSpPr txBox="1"/>
          <p:nvPr/>
        </p:nvSpPr>
        <p:spPr>
          <a:xfrm>
            <a:off x="6310089" y="-47657"/>
            <a:ext cx="11763822" cy="244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500"/>
            </a:pPr>
            <a:r>
              <a:t>Art. 16 l. 247/2012</a:t>
            </a:r>
          </a:p>
          <a:p>
            <a:pPr>
              <a:defRPr sz="6000"/>
            </a:pPr>
            <a:r>
              <a:t>Riordino della difesa d’ufficio</a:t>
            </a:r>
          </a:p>
        </p:txBody>
      </p:sp>
      <p:pic>
        <p:nvPicPr>
          <p:cNvPr id="135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Delega al governo"/>
          <p:cNvSpPr txBox="1"/>
          <p:nvPr/>
        </p:nvSpPr>
        <p:spPr>
          <a:xfrm>
            <a:off x="206100" y="7206703"/>
            <a:ext cx="7294797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Delega al governo</a:t>
            </a:r>
          </a:p>
        </p:txBody>
      </p:sp>
      <p:sp>
        <p:nvSpPr>
          <p:cNvPr id="138" name="Freccia"/>
          <p:cNvSpPr/>
          <p:nvPr/>
        </p:nvSpPr>
        <p:spPr>
          <a:xfrm>
            <a:off x="7913942" y="7030902"/>
            <a:ext cx="3281522" cy="130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39" name="Previsione dei criteri e modalità di Accesso ad una LISTA UNICA, mediante l’individuazione dei requisiti che assicurino stabilità e competenza della difesa tecnica d’ufficio"/>
          <p:cNvSpPr txBox="1"/>
          <p:nvPr/>
        </p:nvSpPr>
        <p:spPr>
          <a:xfrm>
            <a:off x="12278435" y="6158953"/>
            <a:ext cx="10874367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i="1" sz="3500"/>
            </a:lvl1pPr>
          </a:lstStyle>
          <a:p>
            <a:pPr/>
            <a:r>
              <a:t>Previsione dei criteri e modalità di Accesso ad una LISTA UNICA, mediante l’individuazione dei requisiti che assicurino stabilità e competenza della difesa tecnica d’ufficio</a:t>
            </a:r>
          </a:p>
        </p:txBody>
      </p:sp>
      <p:sp>
        <p:nvSpPr>
          <p:cNvPr id="140" name="Freccia"/>
          <p:cNvSpPr/>
          <p:nvPr/>
        </p:nvSpPr>
        <p:spPr>
          <a:xfrm rot="5393333">
            <a:off x="2700494" y="8880483"/>
            <a:ext cx="1930514" cy="990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4" y="7497"/>
                </a:moveTo>
                <a:lnTo>
                  <a:pt x="8024" y="0"/>
                </a:lnTo>
                <a:lnTo>
                  <a:pt x="21600" y="10800"/>
                </a:lnTo>
                <a:lnTo>
                  <a:pt x="8024" y="21600"/>
                </a:lnTo>
                <a:lnTo>
                  <a:pt x="8024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41" name="Decreto legislativo 30.01.2015, n.6"/>
          <p:cNvSpPr txBox="1"/>
          <p:nvPr/>
        </p:nvSpPr>
        <p:spPr>
          <a:xfrm>
            <a:off x="579026" y="11201786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Decreto legislativo 30.01.2015, n.6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5"/>
      <p:bldP build="whole" bldLvl="1" animBg="1" rev="0" advAuto="0" spid="139" grpId="3"/>
      <p:bldP build="whole" bldLvl="1" animBg="1" rev="0" advAuto="0" spid="138" grpId="2"/>
      <p:bldP build="whole" bldLvl="1" animBg="1" rev="0" advAuto="0" spid="137" grpId="1"/>
      <p:bldP build="whole" bldLvl="1" animBg="1" rev="0" advAuto="0" spid="140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Freccia"/>
          <p:cNvSpPr/>
          <p:nvPr/>
        </p:nvSpPr>
        <p:spPr>
          <a:xfrm rot="5393333">
            <a:off x="10297403" y="2696817"/>
            <a:ext cx="1930514" cy="990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4" y="7497"/>
                </a:moveTo>
                <a:lnTo>
                  <a:pt x="8024" y="0"/>
                </a:lnTo>
                <a:lnTo>
                  <a:pt x="21600" y="10800"/>
                </a:lnTo>
                <a:lnTo>
                  <a:pt x="8024" y="21600"/>
                </a:lnTo>
                <a:lnTo>
                  <a:pt x="8024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46" name="Decreto legislativo 30.01.2015, n.6"/>
          <p:cNvSpPr txBox="1"/>
          <p:nvPr/>
        </p:nvSpPr>
        <p:spPr>
          <a:xfrm>
            <a:off x="4449858" y="1238628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Decreto legislativo 30.01.2015, n.6</a:t>
            </a:r>
          </a:p>
        </p:txBody>
      </p:sp>
      <p:sp>
        <p:nvSpPr>
          <p:cNvPr id="147" name="1) CNF predispone e aggiorna l’elenco degli avvocati disponibili"/>
          <p:cNvSpPr txBox="1"/>
          <p:nvPr/>
        </p:nvSpPr>
        <p:spPr>
          <a:xfrm>
            <a:off x="273562" y="4040857"/>
            <a:ext cx="1624933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i="1" sz="3500"/>
            </a:pPr>
            <a:r>
              <a:t>1) </a:t>
            </a:r>
            <a:r>
              <a:rPr i="0"/>
              <a:t>CNF predispone e aggiorna l’elenco degli avvocati disponibili</a:t>
            </a:r>
          </a:p>
        </p:txBody>
      </p:sp>
      <p:sp>
        <p:nvSpPr>
          <p:cNvPr id="148" name="2) REQUISITI  (almeno 1 )"/>
          <p:cNvSpPr txBox="1"/>
          <p:nvPr/>
        </p:nvSpPr>
        <p:spPr>
          <a:xfrm>
            <a:off x="273562" y="5395341"/>
            <a:ext cx="773913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i="1" sz="3500"/>
            </a:pPr>
            <a:r>
              <a:t>2) </a:t>
            </a:r>
            <a:r>
              <a:rPr i="0"/>
              <a:t>REQUISITI  (almeno 1 )</a:t>
            </a:r>
          </a:p>
        </p:txBody>
      </p:sp>
      <p:sp>
        <p:nvSpPr>
          <p:cNvPr id="149" name="Freccia"/>
          <p:cNvSpPr/>
          <p:nvPr/>
        </p:nvSpPr>
        <p:spPr>
          <a:xfrm>
            <a:off x="7989482" y="5295663"/>
            <a:ext cx="2523908" cy="808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413" y="7344"/>
                </a:moveTo>
                <a:lnTo>
                  <a:pt x="14413" y="0"/>
                </a:lnTo>
                <a:lnTo>
                  <a:pt x="21600" y="10800"/>
                </a:lnTo>
                <a:lnTo>
                  <a:pt x="14413" y="21600"/>
                </a:lnTo>
                <a:lnTo>
                  <a:pt x="14413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50" name="Partecipazione ad un CORSO BIENNALE di formazione/aggiornamento organizzato dai Coa o Camere Penali  (almeno di 90 ore ed esame finale)"/>
          <p:cNvSpPr txBox="1"/>
          <p:nvPr/>
        </p:nvSpPr>
        <p:spPr>
          <a:xfrm>
            <a:off x="11108497" y="4961485"/>
            <a:ext cx="1291844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i="1" sz="3500"/>
            </a:lvl1pPr>
          </a:lstStyle>
          <a:p>
            <a:pPr/>
            <a:r>
              <a:t>Partecipazione ad un CORSO BIENNALE di formazione/aggiornamento organizzato dai Coa o Camere Penali  (almeno di 90 ore ed esame finale)</a:t>
            </a:r>
          </a:p>
        </p:txBody>
      </p:sp>
      <p:sp>
        <p:nvSpPr>
          <p:cNvPr id="151" name="Iscrizione all’albo da almeno 5 anni + esperienza in materia penale (comprov. con idonea documentazione)"/>
          <p:cNvSpPr txBox="1"/>
          <p:nvPr/>
        </p:nvSpPr>
        <p:spPr>
          <a:xfrm>
            <a:off x="11108497" y="7255774"/>
            <a:ext cx="1291844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i="1" sz="3500"/>
            </a:lvl1pPr>
          </a:lstStyle>
          <a:p>
            <a:pPr/>
            <a:r>
              <a:t>Iscrizione all’albo da almeno 5 anni + esperienza in materia penale (comprov. con idonea documentazione)</a:t>
            </a:r>
          </a:p>
        </p:txBody>
      </p:sp>
      <p:sp>
        <p:nvSpPr>
          <p:cNvPr id="152" name="Titolo di specialista (art. 9 L.247/12)"/>
          <p:cNvSpPr txBox="1"/>
          <p:nvPr/>
        </p:nvSpPr>
        <p:spPr>
          <a:xfrm>
            <a:off x="12078866" y="9292670"/>
            <a:ext cx="984646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0307" indent="-410307">
              <a:buSzPct val="75000"/>
              <a:buChar char="-"/>
              <a:defRPr i="1" sz="3500"/>
            </a:lvl1pPr>
          </a:lstStyle>
          <a:p>
            <a:pPr/>
            <a:r>
              <a:t>Titolo di specialista (art. 9 L.247/12) </a:t>
            </a:r>
          </a:p>
        </p:txBody>
      </p:sp>
      <p:sp>
        <p:nvSpPr>
          <p:cNvPr id="153" name="3)  Procedura per la domanda di INSERIMENTO   nell’Elenco Nazionale"/>
          <p:cNvSpPr txBox="1"/>
          <p:nvPr/>
        </p:nvSpPr>
        <p:spPr>
          <a:xfrm>
            <a:off x="294588" y="9003157"/>
            <a:ext cx="100016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i="1" sz="3500"/>
            </a:pPr>
            <a:r>
              <a:t>3)  </a:t>
            </a:r>
            <a:r>
              <a:rPr i="0"/>
              <a:t>Procedura per la domanda di </a:t>
            </a:r>
            <a:r>
              <a:rPr i="0" u="sng"/>
              <a:t>INSERIMENTO</a:t>
            </a:r>
            <a:r>
              <a:t> </a:t>
            </a:r>
            <a:r>
              <a:rPr i="0"/>
              <a:t>  nell’Elenco Nazionale </a:t>
            </a:r>
          </a:p>
        </p:txBody>
      </p:sp>
      <p:sp>
        <p:nvSpPr>
          <p:cNvPr id="154" name="4)  Requisiti della PERMANENZA"/>
          <p:cNvSpPr txBox="1"/>
          <p:nvPr/>
        </p:nvSpPr>
        <p:spPr>
          <a:xfrm>
            <a:off x="346479" y="11711890"/>
            <a:ext cx="508229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0307" indent="-410307">
              <a:buSzPct val="75000"/>
              <a:buChar char="-"/>
              <a:defRPr i="1" sz="3500"/>
            </a:pPr>
            <a:r>
              <a:t>4)  </a:t>
            </a:r>
            <a:r>
              <a:rPr i="0"/>
              <a:t>Requisiti della </a:t>
            </a:r>
            <a:r>
              <a:rPr i="0" u="sng"/>
              <a:t>PERMANENZA</a:t>
            </a:r>
            <a:r>
              <a:rPr i="0"/>
              <a:t> </a:t>
            </a:r>
          </a:p>
        </p:txBody>
      </p:sp>
      <p:sp>
        <p:nvSpPr>
          <p:cNvPr id="155" name="1) no sanz. disc. definit. superiore all’ammonimento"/>
          <p:cNvSpPr txBox="1"/>
          <p:nvPr/>
        </p:nvSpPr>
        <p:spPr>
          <a:xfrm>
            <a:off x="9382357" y="10944614"/>
            <a:ext cx="1201183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1) no sanz. disc. definit. superiore all’ammonimento</a:t>
            </a:r>
          </a:p>
        </p:txBody>
      </p:sp>
      <p:sp>
        <p:nvSpPr>
          <p:cNvPr id="156" name="2) esercizio continuativo attività nel settore penale  ( 10 udienze)"/>
          <p:cNvSpPr txBox="1"/>
          <p:nvPr/>
        </p:nvSpPr>
        <p:spPr>
          <a:xfrm>
            <a:off x="9380088" y="11711890"/>
            <a:ext cx="1484964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2) esercizio continuativo attività nel settore penale  ( 10 udienze)</a:t>
            </a:r>
          </a:p>
        </p:txBody>
      </p:sp>
      <p:sp>
        <p:nvSpPr>
          <p:cNvPr id="157" name="Freccia"/>
          <p:cNvSpPr/>
          <p:nvPr/>
        </p:nvSpPr>
        <p:spPr>
          <a:xfrm>
            <a:off x="6046823" y="11942958"/>
            <a:ext cx="2523907" cy="75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413" y="7344"/>
                </a:moveTo>
                <a:lnTo>
                  <a:pt x="14413" y="0"/>
                </a:lnTo>
                <a:lnTo>
                  <a:pt x="21600" y="10800"/>
                </a:lnTo>
                <a:lnTo>
                  <a:pt x="14413" y="21600"/>
                </a:lnTo>
                <a:lnTo>
                  <a:pt x="14413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58" name="3) no cancellazione per 2 anni"/>
          <p:cNvSpPr txBox="1"/>
          <p:nvPr/>
        </p:nvSpPr>
        <p:spPr>
          <a:xfrm>
            <a:off x="9408235" y="12596559"/>
            <a:ext cx="705114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3) no cancellazione per 2 anni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5"/>
      <p:bldP build="whole" bldLvl="1" animBg="1" rev="0" advAuto="0" spid="158" grpId="12"/>
      <p:bldP build="whole" bldLvl="1" animBg="1" rev="0" advAuto="0" spid="154" grpId="8"/>
      <p:bldP build="whole" bldLvl="1" animBg="1" rev="0" advAuto="0" spid="153" grpId="7"/>
      <p:bldP build="whole" bldLvl="1" animBg="1" rev="0" advAuto="0" spid="148" grpId="2"/>
      <p:bldP build="whole" bldLvl="1" animBg="1" rev="0" advAuto="0" spid="147" grpId="1"/>
      <p:bldP build="whole" bldLvl="1" animBg="1" rev="0" advAuto="0" spid="156" grpId="11"/>
      <p:bldP build="whole" bldLvl="1" animBg="1" rev="0" advAuto="0" spid="150" grpId="4"/>
      <p:bldP build="whole" bldLvl="1" animBg="1" rev="0" advAuto="0" spid="157" grpId="9"/>
      <p:bldP build="whole" bldLvl="1" animBg="1" rev="0" advAuto="0" spid="149" grpId="3"/>
      <p:bldP build="whole" bldLvl="1" animBg="1" rev="0" advAuto="0" spid="155" grpId="10"/>
      <p:bldP build="whole" bldLvl="1" animBg="1" rev="0" advAuto="0" spid="152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Freccia"/>
          <p:cNvSpPr/>
          <p:nvPr/>
        </p:nvSpPr>
        <p:spPr>
          <a:xfrm rot="5393333">
            <a:off x="10496138" y="2497696"/>
            <a:ext cx="1117608" cy="576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9" y="7497"/>
                </a:moveTo>
                <a:lnTo>
                  <a:pt x="7949" y="0"/>
                </a:lnTo>
                <a:lnTo>
                  <a:pt x="21600" y="10800"/>
                </a:lnTo>
                <a:lnTo>
                  <a:pt x="7949" y="21600"/>
                </a:lnTo>
                <a:lnTo>
                  <a:pt x="7949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63" name="Decreto legislativo 30.01.2015, n.6"/>
          <p:cNvSpPr txBox="1"/>
          <p:nvPr/>
        </p:nvSpPr>
        <p:spPr>
          <a:xfrm>
            <a:off x="4449858" y="1238628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Decreto legislativo 30.01.2015, n.6</a:t>
            </a:r>
          </a:p>
        </p:txBody>
      </p:sp>
      <p:pic>
        <p:nvPicPr>
          <p:cNvPr id="164" name="35753BDB-853E-4138-9261-BFF3E913F0DB-L0-001.jpeg" descr="35753BDB-853E-4138-9261-BFF3E913F0DB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2848" y="3380649"/>
            <a:ext cx="19216499" cy="782833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Decreto legislativo 30.01.2015, n.6"/>
          <p:cNvSpPr txBox="1"/>
          <p:nvPr/>
        </p:nvSpPr>
        <p:spPr>
          <a:xfrm>
            <a:off x="4449858" y="1238628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Decreto legislativo 30.01.2015, n.6</a:t>
            </a:r>
          </a:p>
        </p:txBody>
      </p:sp>
      <p:sp>
        <p:nvSpPr>
          <p:cNvPr id="166" name="Cnf ——Regolamento Maggio 2015 (mod. Luglio 2019)"/>
          <p:cNvSpPr txBox="1"/>
          <p:nvPr/>
        </p:nvSpPr>
        <p:spPr>
          <a:xfrm>
            <a:off x="4449858" y="11522160"/>
            <a:ext cx="14870949" cy="197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Cnf ——Regolamento Maggio 2015 (mod. Luglio 2019)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  <p:bldP build="whole" bldLvl="1" animBg="1" rev="0" advAuto="0" spid="16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Freccia"/>
          <p:cNvSpPr/>
          <p:nvPr/>
        </p:nvSpPr>
        <p:spPr>
          <a:xfrm rot="5393333">
            <a:off x="10537651" y="1791972"/>
            <a:ext cx="1117608" cy="576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9" y="7497"/>
                </a:moveTo>
                <a:lnTo>
                  <a:pt x="7949" y="0"/>
                </a:lnTo>
                <a:lnTo>
                  <a:pt x="21600" y="10800"/>
                </a:lnTo>
                <a:lnTo>
                  <a:pt x="7949" y="21600"/>
                </a:lnTo>
                <a:lnTo>
                  <a:pt x="7949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71" name="Cnf ——Regolamento Maggio 2015 (mod. Luglio 2019)"/>
          <p:cNvSpPr txBox="1"/>
          <p:nvPr/>
        </p:nvSpPr>
        <p:spPr>
          <a:xfrm>
            <a:off x="4449858" y="471957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 sz="4200"/>
              <a:t>Cnf ——Regolamento Maggio 2015 (mod. Luglio 2019)</a:t>
            </a:r>
            <a:r>
              <a:t> </a:t>
            </a:r>
          </a:p>
        </p:txBody>
      </p:sp>
      <p:sp>
        <p:nvSpPr>
          <p:cNvPr id="172" name="REQUISITI per l’iscrizione (art. 1)"/>
          <p:cNvSpPr txBox="1"/>
          <p:nvPr/>
        </p:nvSpPr>
        <p:spPr>
          <a:xfrm>
            <a:off x="5810376" y="2345983"/>
            <a:ext cx="11114009" cy="173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>
                <a:solidFill>
                  <a:srgbClr val="76BB40"/>
                </a:solidFill>
              </a:rPr>
              <a:t>REQUISITI per l’iscrizione</a:t>
            </a:r>
            <a:r>
              <a:t> </a:t>
            </a:r>
            <a:r>
              <a:rPr sz="4300"/>
              <a:t>(art. 1)</a:t>
            </a:r>
          </a:p>
        </p:txBody>
      </p:sp>
      <p:sp>
        <p:nvSpPr>
          <p:cNvPr id="173" name="Domanda di INSERIMENTO (piattaforma informatica del CNF)"/>
          <p:cNvSpPr txBox="1"/>
          <p:nvPr/>
        </p:nvSpPr>
        <p:spPr>
          <a:xfrm>
            <a:off x="206100" y="5819863"/>
            <a:ext cx="7294797" cy="372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t>Domanda di INSERIMENTO </a:t>
            </a:r>
            <a:r>
              <a:rPr sz="4300"/>
              <a:t>(piattaforma informatica del CNF)</a:t>
            </a:r>
            <a:r>
              <a:t> </a:t>
            </a:r>
          </a:p>
        </p:txBody>
      </p:sp>
      <p:sp>
        <p:nvSpPr>
          <p:cNvPr id="174" name="1) CORSO BIENNALE di formazione/aggiornamento (Coa o Camere Penali, almeno di 90 ore)"/>
          <p:cNvSpPr txBox="1"/>
          <p:nvPr/>
        </p:nvSpPr>
        <p:spPr>
          <a:xfrm>
            <a:off x="12159860" y="4066695"/>
            <a:ext cx="10529888" cy="213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1) CORSO BIENNALE di formazione/aggiornamento (Coa o Camere Penali, almeno di 90 ore)</a:t>
            </a:r>
          </a:p>
        </p:txBody>
      </p:sp>
      <p:sp>
        <p:nvSpPr>
          <p:cNvPr id="175" name="Freccia"/>
          <p:cNvSpPr/>
          <p:nvPr/>
        </p:nvSpPr>
        <p:spPr>
          <a:xfrm>
            <a:off x="7913942" y="7030902"/>
            <a:ext cx="2436273" cy="968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76" name="2) Iscriz. Albo da almeno 5 anni continuativi ed esperienza in materia penale  documentalmente comprovata (art.4 co. 1bis - UDIENZE PENALI)"/>
          <p:cNvSpPr txBox="1"/>
          <p:nvPr/>
        </p:nvSpPr>
        <p:spPr>
          <a:xfrm>
            <a:off x="12159860" y="6450329"/>
            <a:ext cx="10529888" cy="2847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2) Iscriz. Albo da almeno 5 anni continuativi ed esperienza in materia penale  documentalmente comprovata (art.4 co. 1bis - UDIENZE PENALI)</a:t>
            </a:r>
          </a:p>
        </p:txBody>
      </p:sp>
      <p:sp>
        <p:nvSpPr>
          <p:cNvPr id="177" name="3) Titolo di specialista in dir. penale (art. 9 L. 247/12)"/>
          <p:cNvSpPr txBox="1"/>
          <p:nvPr/>
        </p:nvSpPr>
        <p:spPr>
          <a:xfrm>
            <a:off x="11685264" y="9756386"/>
            <a:ext cx="10529888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3) Titolo di specialista in dir. penale (art. 9 L. 247/12)</a:t>
            </a:r>
          </a:p>
        </p:txBody>
      </p:sp>
      <p:sp>
        <p:nvSpPr>
          <p:cNvPr id="178" name="in alternativa"/>
          <p:cNvSpPr txBox="1"/>
          <p:nvPr/>
        </p:nvSpPr>
        <p:spPr>
          <a:xfrm>
            <a:off x="7187294" y="6285131"/>
            <a:ext cx="440669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100"/>
            </a:pPr>
            <a:r>
              <a:rPr i="1" sz="3400"/>
              <a:t>in alternativa</a:t>
            </a:r>
            <a:r>
              <a:t> </a:t>
            </a:r>
          </a:p>
        </p:txBody>
      </p:sp>
      <p:sp>
        <p:nvSpPr>
          <p:cNvPr id="179" name="+ ADEMPIMENTO OBBLIGO FORMATIVO  (autocertificaz. in piattaforma)"/>
          <p:cNvSpPr txBox="1"/>
          <p:nvPr/>
        </p:nvSpPr>
        <p:spPr>
          <a:xfrm>
            <a:off x="883483" y="11844307"/>
            <a:ext cx="20425373" cy="177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t>+ ADEMPIMENTO OBBLIGO FORMATIVO  </a:t>
            </a:r>
            <a:r>
              <a:rPr sz="4500"/>
              <a:t>(autocertificaz. in piattaforma)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8" grpId="3"/>
      <p:bldP build="whole" bldLvl="1" animBg="1" rev="0" advAuto="0" spid="173" grpId="2"/>
      <p:bldP build="whole" bldLvl="1" animBg="1" rev="0" advAuto="0" spid="175" grpId="4"/>
      <p:bldP build="whole" bldLvl="1" animBg="1" rev="0" advAuto="0" spid="174" grpId="5"/>
      <p:bldP build="whole" bldLvl="1" animBg="1" rev="0" advAuto="0" spid="176" grpId="6"/>
      <p:bldP build="whole" bldLvl="1" animBg="1" rev="0" advAuto="0" spid="179" grpId="8"/>
      <p:bldP build="whole" bldLvl="1" animBg="1" rev="0" advAuto="0" spid="177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Freccia"/>
          <p:cNvSpPr/>
          <p:nvPr/>
        </p:nvSpPr>
        <p:spPr>
          <a:xfrm rot="5393333">
            <a:off x="10537651" y="1791972"/>
            <a:ext cx="1117608" cy="576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9" y="7497"/>
                </a:moveTo>
                <a:lnTo>
                  <a:pt x="7949" y="0"/>
                </a:lnTo>
                <a:lnTo>
                  <a:pt x="21600" y="10800"/>
                </a:lnTo>
                <a:lnTo>
                  <a:pt x="7949" y="21600"/>
                </a:lnTo>
                <a:lnTo>
                  <a:pt x="7949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84" name="Cnf ——Regolamento Maggio 2015 (mod. Luglio 2019)"/>
          <p:cNvSpPr txBox="1"/>
          <p:nvPr/>
        </p:nvSpPr>
        <p:spPr>
          <a:xfrm>
            <a:off x="4449858" y="471957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 sz="4200"/>
              <a:t>Cnf ——Regolamento Maggio 2015 (mod. Luglio 2019)</a:t>
            </a:r>
            <a:r>
              <a:t> </a:t>
            </a:r>
          </a:p>
        </p:txBody>
      </p:sp>
      <p:sp>
        <p:nvSpPr>
          <p:cNvPr id="185" name="REQUISITI per l’iscrizione (art. 1)"/>
          <p:cNvSpPr txBox="1"/>
          <p:nvPr/>
        </p:nvSpPr>
        <p:spPr>
          <a:xfrm>
            <a:off x="5810376" y="2345983"/>
            <a:ext cx="11114009" cy="173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>
                <a:solidFill>
                  <a:srgbClr val="76BB40"/>
                </a:solidFill>
              </a:rPr>
              <a:t>REQUISITI per l’iscrizione</a:t>
            </a:r>
            <a:r>
              <a:t> </a:t>
            </a:r>
            <a:r>
              <a:rPr sz="4300"/>
              <a:t>(art. 1)</a:t>
            </a:r>
          </a:p>
        </p:txBody>
      </p:sp>
      <p:sp>
        <p:nvSpPr>
          <p:cNvPr id="186" name="Domanda di INSERIMENTO (piattaforma informatica del CNF)"/>
          <p:cNvSpPr txBox="1"/>
          <p:nvPr/>
        </p:nvSpPr>
        <p:spPr>
          <a:xfrm>
            <a:off x="206100" y="5819863"/>
            <a:ext cx="7294797" cy="372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t>Domanda di INSERIMENTO </a:t>
            </a:r>
            <a:r>
              <a:rPr sz="4300"/>
              <a:t>(piattaforma informatica del CNF)</a:t>
            </a:r>
            <a:r>
              <a:t> </a:t>
            </a:r>
          </a:p>
        </p:txBody>
      </p:sp>
      <p:sp>
        <p:nvSpPr>
          <p:cNvPr id="187" name="1) CORSO BIENNALE di formazione/aggiornamento (Coa o Camere Penali, almeno di 90 ore)"/>
          <p:cNvSpPr txBox="1"/>
          <p:nvPr/>
        </p:nvSpPr>
        <p:spPr>
          <a:xfrm>
            <a:off x="12159860" y="4066695"/>
            <a:ext cx="10529888" cy="213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1) CORSO BIENNALE di formazione/aggiornamento (Coa o Camere Penali, almeno di 90 ore)</a:t>
            </a:r>
          </a:p>
        </p:txBody>
      </p:sp>
      <p:sp>
        <p:nvSpPr>
          <p:cNvPr id="188" name="Freccia"/>
          <p:cNvSpPr/>
          <p:nvPr/>
        </p:nvSpPr>
        <p:spPr>
          <a:xfrm>
            <a:off x="7913942" y="7030902"/>
            <a:ext cx="2436273" cy="968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89" name="2) Iscriz. Albo da almeno 5 anni continuativi ed esperienza in materia penale  documentalmente comprovata (art.4 co. 1bis - UDIENZE PENALI)"/>
          <p:cNvSpPr txBox="1"/>
          <p:nvPr/>
        </p:nvSpPr>
        <p:spPr>
          <a:xfrm>
            <a:off x="12159860" y="6450329"/>
            <a:ext cx="10529888" cy="2847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2) Iscriz. Albo da almeno 5 anni continuativi ed esperienza in materia penale  documentalmente comprovata (art.4 co. 1bis - UDIENZE PENALI)</a:t>
            </a:r>
          </a:p>
        </p:txBody>
      </p:sp>
      <p:sp>
        <p:nvSpPr>
          <p:cNvPr id="190" name="3) Titolo di specialista in dir. penale (art. 9 L. 247/12)"/>
          <p:cNvSpPr txBox="1"/>
          <p:nvPr/>
        </p:nvSpPr>
        <p:spPr>
          <a:xfrm>
            <a:off x="11685264" y="9756386"/>
            <a:ext cx="10529888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3) Titolo di specialista in dir. penale (art. 9 L. 247/12)</a:t>
            </a:r>
          </a:p>
        </p:txBody>
      </p:sp>
      <p:sp>
        <p:nvSpPr>
          <p:cNvPr id="191" name="in alternativa"/>
          <p:cNvSpPr txBox="1"/>
          <p:nvPr/>
        </p:nvSpPr>
        <p:spPr>
          <a:xfrm>
            <a:off x="7187294" y="6285131"/>
            <a:ext cx="440669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100"/>
            </a:pPr>
            <a:r>
              <a:rPr i="1" sz="3400"/>
              <a:t>in alternativa</a:t>
            </a:r>
            <a:r>
              <a:t> </a:t>
            </a:r>
          </a:p>
        </p:txBody>
      </p:sp>
      <p:sp>
        <p:nvSpPr>
          <p:cNvPr id="192" name="+ ADEMPIMENTO OBBLIGO FORMATIVO  (autocertificaz. in piattaforma)"/>
          <p:cNvSpPr txBox="1"/>
          <p:nvPr/>
        </p:nvSpPr>
        <p:spPr>
          <a:xfrm>
            <a:off x="1566500" y="11030248"/>
            <a:ext cx="4943649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+ ADEMPIMENTO OBBLIGO FORMATIVO  (autocertificaz. in piattaforma)</a:t>
            </a:r>
          </a:p>
        </p:txBody>
      </p:sp>
      <p:sp>
        <p:nvSpPr>
          <p:cNvPr id="193" name="Freccia"/>
          <p:cNvSpPr/>
          <p:nvPr/>
        </p:nvSpPr>
        <p:spPr>
          <a:xfrm>
            <a:off x="6847113" y="12117335"/>
            <a:ext cx="2333666" cy="914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148" y="7344"/>
                </a:moveTo>
                <a:lnTo>
                  <a:pt x="16148" y="0"/>
                </a:lnTo>
                <a:lnTo>
                  <a:pt x="21600" y="10800"/>
                </a:lnTo>
                <a:lnTo>
                  <a:pt x="16148" y="21600"/>
                </a:lnTo>
                <a:lnTo>
                  <a:pt x="16148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94" name="15 crediti, di cui 3 obbligatori nell’anno precedente la richiesta di inserimento"/>
          <p:cNvSpPr txBox="1"/>
          <p:nvPr/>
        </p:nvSpPr>
        <p:spPr>
          <a:xfrm>
            <a:off x="8455113" y="11844306"/>
            <a:ext cx="12351268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15 crediti, di cui 3 obbligatori nell’anno precedente la richiesta di inserimento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Freccia"/>
          <p:cNvSpPr/>
          <p:nvPr/>
        </p:nvSpPr>
        <p:spPr>
          <a:xfrm rot="5393333">
            <a:off x="10537651" y="1791972"/>
            <a:ext cx="1117608" cy="576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9" y="7497"/>
                </a:moveTo>
                <a:lnTo>
                  <a:pt x="7949" y="0"/>
                </a:lnTo>
                <a:lnTo>
                  <a:pt x="21600" y="10800"/>
                </a:lnTo>
                <a:lnTo>
                  <a:pt x="7949" y="21600"/>
                </a:lnTo>
                <a:lnTo>
                  <a:pt x="7949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199" name="Cnf ——Regolamento Maggio 2015 (mod. Luglio 2019)"/>
          <p:cNvSpPr txBox="1"/>
          <p:nvPr/>
        </p:nvSpPr>
        <p:spPr>
          <a:xfrm>
            <a:off x="4449858" y="471957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 sz="4200"/>
              <a:t>Cnf ——Regolamento Maggio 2015 (mod. Luglio 2019)</a:t>
            </a:r>
            <a:r>
              <a:t> </a:t>
            </a:r>
          </a:p>
        </p:txBody>
      </p:sp>
      <p:sp>
        <p:nvSpPr>
          <p:cNvPr id="200" name="REQUISITI per la PERMANENZA (art. 5)"/>
          <p:cNvSpPr txBox="1"/>
          <p:nvPr/>
        </p:nvSpPr>
        <p:spPr>
          <a:xfrm>
            <a:off x="5914159" y="2635370"/>
            <a:ext cx="11114009" cy="197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>
                <a:solidFill>
                  <a:srgbClr val="76BB40"/>
                </a:solidFill>
              </a:rPr>
              <a:t>REQUISITI per la PERMANENZA</a:t>
            </a:r>
            <a:r>
              <a:t> </a:t>
            </a:r>
            <a:r>
              <a:rPr sz="4300"/>
              <a:t>(art. 5)</a:t>
            </a:r>
          </a:p>
        </p:txBody>
      </p:sp>
      <p:sp>
        <p:nvSpPr>
          <p:cNvPr id="201" name="Domanda di PERMANENZA (piattaforma informatica del CNF)"/>
          <p:cNvSpPr txBox="1"/>
          <p:nvPr/>
        </p:nvSpPr>
        <p:spPr>
          <a:xfrm>
            <a:off x="206100" y="5819863"/>
            <a:ext cx="7294797" cy="372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t>Domanda di PERMANENZA </a:t>
            </a:r>
            <a:r>
              <a:rPr sz="4300"/>
              <a:t>(piattaforma informatica del CNF)</a:t>
            </a:r>
            <a:r>
              <a:t> </a:t>
            </a:r>
          </a:p>
        </p:txBody>
      </p:sp>
      <p:sp>
        <p:nvSpPr>
          <p:cNvPr id="202" name="- no sanzione disciplinare definitiva superiore all’avvertimento nei 5 anni precedenti"/>
          <p:cNvSpPr txBox="1"/>
          <p:nvPr/>
        </p:nvSpPr>
        <p:spPr>
          <a:xfrm>
            <a:off x="11643751" y="5009388"/>
            <a:ext cx="10529888" cy="213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no sanzione disciplinare definitiva superiore all’avvertimento nei 5 anni precedenti</a:t>
            </a:r>
          </a:p>
        </p:txBody>
      </p:sp>
      <p:sp>
        <p:nvSpPr>
          <p:cNvPr id="203" name="Freccia"/>
          <p:cNvSpPr/>
          <p:nvPr/>
        </p:nvSpPr>
        <p:spPr>
          <a:xfrm>
            <a:off x="7913942" y="7030902"/>
            <a:ext cx="2436273" cy="968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34" y="7344"/>
                </a:moveTo>
                <a:lnTo>
                  <a:pt x="15434" y="0"/>
                </a:lnTo>
                <a:lnTo>
                  <a:pt x="21600" y="10800"/>
                </a:lnTo>
                <a:lnTo>
                  <a:pt x="15434" y="21600"/>
                </a:lnTo>
                <a:lnTo>
                  <a:pt x="1543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04" name="- esercizio continuativo nel settore penale  ( 10 UDIENZE  PENALI)"/>
          <p:cNvSpPr txBox="1"/>
          <p:nvPr/>
        </p:nvSpPr>
        <p:spPr>
          <a:xfrm>
            <a:off x="11643751" y="8028049"/>
            <a:ext cx="10529888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esercizio continuativo nel settore penale  ( 10 UDIENZE  PENALI)</a:t>
            </a:r>
          </a:p>
        </p:txBody>
      </p:sp>
      <p:sp>
        <p:nvSpPr>
          <p:cNvPr id="205" name="Autocertificazione"/>
          <p:cNvSpPr txBox="1"/>
          <p:nvPr/>
        </p:nvSpPr>
        <p:spPr>
          <a:xfrm>
            <a:off x="7187294" y="6342281"/>
            <a:ext cx="44066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3400"/>
            </a:lvl1pPr>
          </a:lstStyle>
          <a:p>
            <a:pPr>
              <a:defRPr i="0" sz="4100"/>
            </a:pPr>
            <a:r>
              <a:rPr i="1" sz="3400"/>
              <a:t>Autocertificazione </a:t>
            </a:r>
          </a:p>
        </p:txBody>
      </p:sp>
      <p:sp>
        <p:nvSpPr>
          <p:cNvPr id="206" name="- adempimento obbligo formativo"/>
          <p:cNvSpPr txBox="1"/>
          <p:nvPr/>
        </p:nvSpPr>
        <p:spPr>
          <a:xfrm>
            <a:off x="11643751" y="10629710"/>
            <a:ext cx="1052988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adempimento obbligo formativo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4"/>
      <p:bldP build="whole" bldLvl="1" animBg="1" rev="0" advAuto="0" spid="204" grpId="6"/>
      <p:bldP build="whole" bldLvl="1" animBg="1" rev="0" advAuto="0" spid="206" grpId="7"/>
      <p:bldP build="whole" bldLvl="1" animBg="1" rev="0" advAuto="0" spid="202" grpId="5"/>
      <p:bldP build="whole" bldLvl="1" animBg="1" rev="0" advAuto="0" spid="203" grpId="3"/>
      <p:bldP build="whole" bldLvl="1" animBg="1" rev="0" advAuto="0" spid="201" grpId="2"/>
      <p:bldP build="whole" bldLvl="1" animBg="1" rev="0" advAuto="0" spid="20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Freccia"/>
          <p:cNvSpPr/>
          <p:nvPr/>
        </p:nvSpPr>
        <p:spPr>
          <a:xfrm rot="5393333">
            <a:off x="10537651" y="1791972"/>
            <a:ext cx="1117608" cy="576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9" y="7497"/>
                </a:moveTo>
                <a:lnTo>
                  <a:pt x="7949" y="0"/>
                </a:lnTo>
                <a:lnTo>
                  <a:pt x="21600" y="10800"/>
                </a:lnTo>
                <a:lnTo>
                  <a:pt x="7949" y="21600"/>
                </a:lnTo>
                <a:lnTo>
                  <a:pt x="7949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11" name="Cnf ——Regolamento Maggio 2015 (mod. Luglio 2019)"/>
          <p:cNvSpPr txBox="1"/>
          <p:nvPr/>
        </p:nvSpPr>
        <p:spPr>
          <a:xfrm>
            <a:off x="4449858" y="471957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 sz="4200"/>
              <a:t>Cnf ——Regolamento Maggio 2015 (mod. Luglio 2019)</a:t>
            </a:r>
            <a:r>
              <a:t> </a:t>
            </a:r>
          </a:p>
        </p:txBody>
      </p:sp>
      <p:sp>
        <p:nvSpPr>
          <p:cNvPr id="212" name="I CORSI di formazione e aggiornamento (art. 2)"/>
          <p:cNvSpPr txBox="1"/>
          <p:nvPr/>
        </p:nvSpPr>
        <p:spPr>
          <a:xfrm>
            <a:off x="5914159" y="2635370"/>
            <a:ext cx="11114009" cy="1973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>
                <a:solidFill>
                  <a:srgbClr val="76BB40"/>
                </a:solidFill>
              </a:rPr>
              <a:t>I CORSI di formazione e aggiornamento</a:t>
            </a:r>
            <a:r>
              <a:t> </a:t>
            </a:r>
            <a:r>
              <a:rPr sz="4300"/>
              <a:t>(art. 2)</a:t>
            </a:r>
          </a:p>
        </p:txBody>
      </p:sp>
      <p:sp>
        <p:nvSpPr>
          <p:cNvPr id="213" name="- BIENNALI (di 24 mesi)"/>
          <p:cNvSpPr txBox="1"/>
          <p:nvPr/>
        </p:nvSpPr>
        <p:spPr>
          <a:xfrm>
            <a:off x="642763" y="5163387"/>
            <a:ext cx="715694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BIENNALI (di 24 mesi)</a:t>
            </a:r>
          </a:p>
        </p:txBody>
      </p:sp>
      <p:sp>
        <p:nvSpPr>
          <p:cNvPr id="214" name="- aperti ai praticanti"/>
          <p:cNvSpPr txBox="1"/>
          <p:nvPr/>
        </p:nvSpPr>
        <p:spPr>
          <a:xfrm>
            <a:off x="9609606" y="5163387"/>
            <a:ext cx="650311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aperti ai praticanti</a:t>
            </a:r>
          </a:p>
        </p:txBody>
      </p:sp>
      <p:sp>
        <p:nvSpPr>
          <p:cNvPr id="215" name="- materie: penale e procedura, deontologia, diritto penitenziario ecc. (allegato a)"/>
          <p:cNvSpPr txBox="1"/>
          <p:nvPr/>
        </p:nvSpPr>
        <p:spPr>
          <a:xfrm>
            <a:off x="1120165" y="6416325"/>
            <a:ext cx="11951714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materie: penale e procedura, deontologia, diritto penitenziario ecc. (allegato a) </a:t>
            </a:r>
          </a:p>
        </p:txBody>
      </p:sp>
      <p:sp>
        <p:nvSpPr>
          <p:cNvPr id="216" name="- a carattere prevalentemente pratico (scelte difensive, orientamenti giurisprudenziali, simulaz. processuali)"/>
          <p:cNvSpPr txBox="1"/>
          <p:nvPr/>
        </p:nvSpPr>
        <p:spPr>
          <a:xfrm>
            <a:off x="1021571" y="7998336"/>
            <a:ext cx="14961418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a carattere prevalentemente pratico (scelte difensive, orientamenti giurisprudenziali, simulaz. processuali) </a:t>
            </a:r>
          </a:p>
        </p:txBody>
      </p:sp>
      <p:sp>
        <p:nvSpPr>
          <p:cNvPr id="217" name="- PRESENZE DOCUMENTATE  (assenze non oltre il 20% delle ore totali)"/>
          <p:cNvSpPr txBox="1"/>
          <p:nvPr/>
        </p:nvSpPr>
        <p:spPr>
          <a:xfrm>
            <a:off x="455954" y="9638481"/>
            <a:ext cx="2026472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PRESENZE DOCUMENTATE  (assenze non oltre il 20% delle ore totali)</a:t>
            </a:r>
          </a:p>
        </p:txBody>
      </p:sp>
      <p:sp>
        <p:nvSpPr>
          <p:cNvPr id="218" name="- ESAME FINALE (entro 2 anni dalla conclusione del corso)"/>
          <p:cNvSpPr txBox="1"/>
          <p:nvPr/>
        </p:nvSpPr>
        <p:spPr>
          <a:xfrm>
            <a:off x="637574" y="10934411"/>
            <a:ext cx="1653891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ESAME FINALE (entro 2 anni dalla conclusione del corso)</a:t>
            </a:r>
          </a:p>
        </p:txBody>
      </p:sp>
      <p:sp>
        <p:nvSpPr>
          <p:cNvPr id="219" name="- attribuzione di CREDITI FORMATIVI"/>
          <p:cNvSpPr txBox="1"/>
          <p:nvPr/>
        </p:nvSpPr>
        <p:spPr>
          <a:xfrm>
            <a:off x="-1002196" y="12144356"/>
            <a:ext cx="1653891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attribuzione di CREDITI FORMATIVI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2"/>
      <p:bldP build="whole" bldLvl="1" animBg="1" rev="0" advAuto="0" spid="216" grpId="5"/>
      <p:bldP build="whole" bldLvl="1" animBg="1" rev="0" advAuto="0" spid="217" grpId="6"/>
      <p:bldP build="whole" bldLvl="1" animBg="1" rev="0" advAuto="0" spid="214" grpId="3"/>
      <p:bldP build="whole" bldLvl="1" animBg="1" rev="0" advAuto="0" spid="212" grpId="1"/>
      <p:bldP build="whole" bldLvl="1" animBg="1" rev="0" advAuto="0" spid="219" grpId="8"/>
      <p:bldP build="whole" bldLvl="1" animBg="1" rev="0" advAuto="0" spid="215" grpId="4"/>
      <p:bldP build="whole" bldLvl="1" animBg="1" rev="0" advAuto="0" spid="218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31" y="244092"/>
            <a:ext cx="3039248" cy="230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53686" y="333728"/>
            <a:ext cx="3713151" cy="2125373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Freccia"/>
          <p:cNvSpPr/>
          <p:nvPr/>
        </p:nvSpPr>
        <p:spPr>
          <a:xfrm rot="5393333">
            <a:off x="10537651" y="1791972"/>
            <a:ext cx="1117608" cy="576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9" y="7497"/>
                </a:moveTo>
                <a:lnTo>
                  <a:pt x="7949" y="0"/>
                </a:lnTo>
                <a:lnTo>
                  <a:pt x="21600" y="10800"/>
                </a:lnTo>
                <a:lnTo>
                  <a:pt x="7949" y="21600"/>
                </a:lnTo>
                <a:lnTo>
                  <a:pt x="7949" y="14103"/>
                </a:lnTo>
                <a:lnTo>
                  <a:pt x="0" y="14103"/>
                </a:lnTo>
                <a:lnTo>
                  <a:pt x="0" y="7497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hueOff val="243286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defRPr b="0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Helvetica Light"/>
              </a:defRPr>
            </a:pPr>
          </a:p>
        </p:txBody>
      </p:sp>
      <p:sp>
        <p:nvSpPr>
          <p:cNvPr id="224" name="Cnf ——Regolamento Maggio 2015 (mod. Luglio 2019)"/>
          <p:cNvSpPr txBox="1"/>
          <p:nvPr/>
        </p:nvSpPr>
        <p:spPr>
          <a:xfrm>
            <a:off x="4449858" y="471957"/>
            <a:ext cx="1487094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 sz="4200"/>
              <a:t>Cnf ——Regolamento Maggio 2015 (mod. Luglio 2019)</a:t>
            </a:r>
            <a:r>
              <a:t> </a:t>
            </a:r>
          </a:p>
        </p:txBody>
      </p:sp>
      <p:sp>
        <p:nvSpPr>
          <p:cNvPr id="225" name="L’ESAME FINALE (art. 3)"/>
          <p:cNvSpPr txBox="1"/>
          <p:nvPr/>
        </p:nvSpPr>
        <p:spPr>
          <a:xfrm>
            <a:off x="5914159" y="3145910"/>
            <a:ext cx="1111400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/>
            </a:pPr>
            <a:r>
              <a:rPr>
                <a:solidFill>
                  <a:srgbClr val="76BB40"/>
                </a:solidFill>
              </a:rPr>
              <a:t>L’ESAME FINALE</a:t>
            </a:r>
            <a:r>
              <a:t> </a:t>
            </a:r>
            <a:r>
              <a:rPr sz="4300"/>
              <a:t>(art. 3)</a:t>
            </a:r>
          </a:p>
        </p:txBody>
      </p:sp>
      <p:sp>
        <p:nvSpPr>
          <p:cNvPr id="226" name="- PROVA ORALE  (colloquio avente ad oggetto le materie del corso )"/>
          <p:cNvSpPr txBox="1"/>
          <p:nvPr/>
        </p:nvSpPr>
        <p:spPr>
          <a:xfrm>
            <a:off x="1405567" y="4608949"/>
            <a:ext cx="1836549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PROVA ORALE  (colloquio avente ad oggetto le materie del corso )</a:t>
            </a:r>
          </a:p>
        </p:txBody>
      </p:sp>
      <p:sp>
        <p:nvSpPr>
          <p:cNvPr id="227" name="- sessioni di esami trimestrali"/>
          <p:cNvSpPr txBox="1"/>
          <p:nvPr/>
        </p:nvSpPr>
        <p:spPr>
          <a:xfrm>
            <a:off x="974869" y="5830184"/>
            <a:ext cx="913919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sessioni di esami trimestrali</a:t>
            </a:r>
          </a:p>
        </p:txBody>
      </p:sp>
      <p:sp>
        <p:nvSpPr>
          <p:cNvPr id="228" name="- COMMISSIONE ESAMINATRICE (almeno 3 componenti, 2 COA)"/>
          <p:cNvSpPr txBox="1"/>
          <p:nvPr/>
        </p:nvSpPr>
        <p:spPr>
          <a:xfrm>
            <a:off x="855518" y="7167160"/>
            <a:ext cx="1853155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COMMISSIONE ESAMINATRICE (almeno 3 componenti, 2 COA)</a:t>
            </a:r>
          </a:p>
        </p:txBody>
      </p:sp>
      <p:sp>
        <p:nvSpPr>
          <p:cNvPr id="229" name="- ESAME FINALE (sostenuto entro 2 anni dalla conclusione del corso e può essere ripetuto se non superato entro 24 mesi dalla fine del corso)"/>
          <p:cNvSpPr txBox="1"/>
          <p:nvPr/>
        </p:nvSpPr>
        <p:spPr>
          <a:xfrm>
            <a:off x="923214" y="8250137"/>
            <a:ext cx="22537571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100"/>
            </a:pPr>
            <a:r>
              <a:t>- ESAME FINALE (</a:t>
            </a:r>
            <a:r>
              <a:rPr u="sng"/>
              <a:t>sostenuto</a:t>
            </a:r>
            <a:r>
              <a:t> entro 2 anni dalla conclusione del corso e può essere </a:t>
            </a:r>
            <a:r>
              <a:rPr u="sng"/>
              <a:t>ripetuto</a:t>
            </a:r>
            <a:r>
              <a:t> se non superato entro 24 mesi dalla fine del corso)</a:t>
            </a:r>
          </a:p>
        </p:txBody>
      </p:sp>
      <p:sp>
        <p:nvSpPr>
          <p:cNvPr id="230" name="- ATTESTATO (valido 24 mesi dal rilascio ai fini dell’iscrizione nell’Elenco Unico Nazionale)"/>
          <p:cNvSpPr txBox="1"/>
          <p:nvPr/>
        </p:nvSpPr>
        <p:spPr>
          <a:xfrm>
            <a:off x="1230514" y="10934411"/>
            <a:ext cx="19630280" cy="141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- ATTESTATO (valido 24 mesi dal rilascio ai fini dell’iscrizione nell’Elenco Unico Nazionale)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2"/>
      <p:bldP build="whole" bldLvl="1" animBg="1" rev="0" advAuto="0" spid="229" grpId="4"/>
      <p:bldP build="whole" bldLvl="1" animBg="1" rev="0" advAuto="0" spid="228" grpId="3"/>
      <p:bldP build="whole" bldLvl="1" animBg="1" rev="0" advAuto="0" spid="230" grpId="5"/>
      <p:bldP build="whole" bldLvl="1" animBg="1" rev="0" advAuto="0" spid="22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7E00FF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55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55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