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>
        <a:srgbClr val="876552"/>
      </a:buClr>
      <a:buSzTx/>
      <a:buFont typeface="Georgia"/>
      <a:buNone/>
      <a:tabLst/>
      <a:defRPr b="0" baseline="0" cap="none" i="0" spc="0" strike="noStrike" sz="3600" u="none" kumimoji="0" normalizeH="0">
        <a:ln>
          <a:noFill/>
        </a:ln>
        <a:solidFill>
          <a:srgbClr val="4F4A37"/>
        </a:solidFill>
        <a:effectLst/>
        <a:uFillTx/>
        <a:latin typeface="+mj-lt"/>
        <a:ea typeface="+mj-ea"/>
        <a:cs typeface="+mj-cs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724A32"/>
        </a:fontRef>
        <a:srgbClr val="724A3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9980"/>
              </a:solidFill>
              <a:prstDash val="solid"/>
              <a:miter lim="400000"/>
            </a:ln>
          </a:top>
          <a:bottom>
            <a:ln w="12700" cap="flat">
              <a:solidFill>
                <a:srgbClr val="AA9980"/>
              </a:solidFill>
              <a:prstDash val="solid"/>
              <a:miter lim="400000"/>
            </a:ln>
          </a:bottom>
          <a:insideH>
            <a:ln w="12700" cap="flat">
              <a:solidFill>
                <a:srgbClr val="AA99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E9951">
              <a:alpha val="23000"/>
            </a:srgbClr>
          </a:solidFill>
        </a:fill>
      </a:tcStyle>
    </a:wholeTbl>
    <a:band2H>
      <a:tcTxStyle b="def" i="def"/>
      <a:tcStyle>
        <a:tcBdr/>
        <a:fill>
          <a:solidFill>
            <a:srgbClr val="BE9951">
              <a:alpha val="35000"/>
            </a:srgbClr>
          </a:solidFill>
        </a:fill>
      </a:tcStyle>
    </a:band2H>
    <a:firstCol>
      <a:tcTxStyle b="on" i="off">
        <a:fontRef idx="major">
          <a:srgbClr val="724A32"/>
        </a:fontRef>
        <a:srgbClr val="724A32"/>
      </a:tcTxStyle>
      <a:tcStyle>
        <a:tcBdr>
          <a:left>
            <a:ln w="12700" cap="flat">
              <a:solidFill>
                <a:srgbClr val="AA9980"/>
              </a:solidFill>
              <a:prstDash val="solid"/>
              <a:miter lim="400000"/>
            </a:ln>
          </a:left>
          <a:right>
            <a:ln w="12700" cap="flat">
              <a:solidFill>
                <a:srgbClr val="AA99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A9980"/>
              </a:solidFill>
              <a:prstDash val="solid"/>
              <a:miter lim="400000"/>
            </a:ln>
          </a:insideV>
        </a:tcBdr>
        <a:fill>
          <a:solidFill>
            <a:srgbClr val="D1D1A5"/>
          </a:solidFill>
        </a:fill>
      </a:tcStyle>
    </a:firstCol>
    <a:lastRow>
      <a:tcTxStyle b="on" i="off">
        <a:fontRef idx="major">
          <a:srgbClr val="724A32"/>
        </a:fontRef>
        <a:srgbClr val="724A3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9980"/>
              </a:solidFill>
              <a:prstDash val="solid"/>
              <a:miter lim="400000"/>
            </a:ln>
          </a:top>
          <a:bottom>
            <a:ln w="12700" cap="flat">
              <a:solidFill>
                <a:srgbClr val="AA9980"/>
              </a:solidFill>
              <a:prstDash val="solid"/>
              <a:miter lim="400000"/>
            </a:ln>
          </a:bottom>
          <a:insideH>
            <a:ln w="12700" cap="flat">
              <a:solidFill>
                <a:srgbClr val="AA99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B693"/>
          </a:solidFill>
        </a:fill>
      </a:tcStyle>
    </a:lastRow>
    <a:firstRow>
      <a:tcTxStyle b="on" i="off">
        <a:fontRef idx="major">
          <a:srgbClr val="724A32"/>
        </a:fontRef>
        <a:srgbClr val="724A3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9980"/>
              </a:solidFill>
              <a:prstDash val="solid"/>
              <a:miter lim="400000"/>
            </a:ln>
          </a:top>
          <a:bottom>
            <a:ln w="12700" cap="flat">
              <a:solidFill>
                <a:srgbClr val="AA9980"/>
              </a:solidFill>
              <a:prstDash val="solid"/>
              <a:miter lim="400000"/>
            </a:ln>
          </a:bottom>
          <a:insideH>
            <a:ln w="12700" cap="flat">
              <a:solidFill>
                <a:srgbClr val="AA99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2BF9A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806646"/>
        </a:fontRef>
        <a:srgbClr val="806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9980"/>
              </a:solidFill>
              <a:prstDash val="solid"/>
              <a:miter lim="400000"/>
            </a:ln>
          </a:top>
          <a:bottom>
            <a:ln w="12700" cap="flat">
              <a:solidFill>
                <a:srgbClr val="AA9980"/>
              </a:solidFill>
              <a:prstDash val="solid"/>
              <a:miter lim="400000"/>
            </a:ln>
          </a:bottom>
          <a:insideH>
            <a:ln w="12700" cap="flat">
              <a:solidFill>
                <a:srgbClr val="AA99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E9951">
              <a:alpha val="35000"/>
            </a:srgb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D6F7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6D6F70"/>
              </a:solidFill>
              <a:prstDash val="solid"/>
              <a:miter lim="400000"/>
            </a:ln>
          </a:insideV>
        </a:tcBdr>
        <a:fill>
          <a:solidFill>
            <a:srgbClr val="9CA5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28E8C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28E8C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806646"/>
        </a:fontRef>
        <a:srgbClr val="806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9876A"/>
              </a:solidFill>
              <a:prstDash val="solid"/>
              <a:miter lim="400000"/>
            </a:ln>
          </a:top>
          <a:bottom>
            <a:ln w="12700" cap="flat">
              <a:solidFill>
                <a:srgbClr val="99876A"/>
              </a:solidFill>
              <a:prstDash val="solid"/>
              <a:miter lim="400000"/>
            </a:ln>
          </a:bottom>
          <a:insideH>
            <a:ln w="12700" cap="flat">
              <a:solidFill>
                <a:srgbClr val="99876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9B4E">
              <a:alpha val="23000"/>
            </a:srgbClr>
          </a:solidFill>
        </a:fill>
      </a:tcStyle>
    </a:wholeTbl>
    <a:band2H>
      <a:tcTxStyle b="def" i="def"/>
      <a:tcStyle>
        <a:tcBdr/>
        <a:fill>
          <a:solidFill>
            <a:srgbClr val="BB9B4E">
              <a:alpha val="35000"/>
            </a:srgbClr>
          </a:solidFill>
        </a:fill>
      </a:tcStyle>
    </a:band2H>
    <a:firstCol>
      <a:tcTxStyle b="on" i="off">
        <a:fontRef idx="major">
          <a:srgbClr val="835D42"/>
        </a:fontRef>
        <a:srgbClr val="835D42"/>
      </a:tcTxStyle>
      <a:tcStyle>
        <a:tcBdr>
          <a:left>
            <a:ln w="12700" cap="flat">
              <a:solidFill>
                <a:srgbClr val="5C5C5C"/>
              </a:solidFill>
              <a:prstDash val="solid"/>
              <a:miter lim="400000"/>
            </a:ln>
          </a:left>
          <a:right>
            <a:ln w="12700" cap="flat">
              <a:solidFill>
                <a:srgbClr val="99876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9876A"/>
              </a:solidFill>
              <a:prstDash val="solid"/>
              <a:miter lim="400000"/>
            </a:ln>
          </a:insideV>
        </a:tcBdr>
        <a:fill>
          <a:solidFill>
            <a:srgbClr val="CBB798"/>
          </a:solidFill>
        </a:fill>
      </a:tcStyle>
    </a:firstCol>
    <a:lastRow>
      <a:tcTxStyle b="on" i="off">
        <a:fontRef idx="major">
          <a:srgbClr val="E6E6E6"/>
        </a:fontRef>
        <a:srgbClr val="E6E6E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09763"/>
          </a:solidFill>
        </a:fill>
      </a:tcStyle>
    </a:lastRow>
    <a:firstRow>
      <a:tcTxStyle b="on" i="off">
        <a:fontRef idx="major">
          <a:srgbClr val="E6E6E6"/>
        </a:fontRef>
        <a:srgbClr val="E6E6E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0976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845E43"/>
        </a:fontRef>
        <a:srgbClr val="845E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9980"/>
              </a:solidFill>
              <a:prstDash val="solid"/>
              <a:miter lim="400000"/>
            </a:ln>
          </a:top>
          <a:bottom>
            <a:ln w="12700" cap="flat">
              <a:solidFill>
                <a:srgbClr val="AA9980"/>
              </a:solidFill>
              <a:prstDash val="solid"/>
              <a:miter lim="400000"/>
            </a:ln>
          </a:bottom>
          <a:insideH>
            <a:ln w="12700" cap="flat">
              <a:solidFill>
                <a:srgbClr val="AA99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E9951">
              <a:alpha val="23000"/>
            </a:srgbClr>
          </a:solidFill>
        </a:fill>
      </a:tcStyle>
    </a:wholeTbl>
    <a:band2H>
      <a:tcTxStyle b="def" i="def"/>
      <a:tcStyle>
        <a:tcBdr/>
        <a:fill>
          <a:solidFill>
            <a:srgbClr val="BE9951">
              <a:alpha val="35000"/>
            </a:srgbClr>
          </a:solidFill>
        </a:fill>
      </a:tcStyle>
    </a:band2H>
    <a:firstCol>
      <a:tcTxStyle b="on" i="off">
        <a:fontRef idx="major">
          <a:srgbClr val="845E43"/>
        </a:fontRef>
        <a:srgbClr val="845E43"/>
      </a:tcTxStyle>
      <a:tcStyle>
        <a:tcBdr>
          <a:left>
            <a:ln w="12700" cap="flat">
              <a:solidFill>
                <a:srgbClr val="AA9980"/>
              </a:solidFill>
              <a:prstDash val="solid"/>
              <a:miter lim="400000"/>
            </a:ln>
          </a:left>
          <a:right>
            <a:ln w="12700" cap="flat">
              <a:solidFill>
                <a:srgbClr val="AA99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A9980"/>
              </a:solidFill>
              <a:prstDash val="solid"/>
              <a:miter lim="400000"/>
            </a:ln>
          </a:insideV>
        </a:tcBdr>
        <a:fill>
          <a:solidFill>
            <a:srgbClr val="E1C676"/>
          </a:solidFill>
        </a:fill>
      </a:tcStyle>
    </a:firstCol>
    <a:lastRow>
      <a:tcTxStyle b="on" i="off">
        <a:fontRef idx="major">
          <a:srgbClr val="845E43"/>
        </a:fontRef>
        <a:srgbClr val="845E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9980"/>
              </a:solidFill>
              <a:prstDash val="solid"/>
              <a:miter lim="400000"/>
            </a:ln>
          </a:top>
          <a:bottom>
            <a:ln w="12700" cap="flat">
              <a:solidFill>
                <a:srgbClr val="AA9980"/>
              </a:solidFill>
              <a:prstDash val="solid"/>
              <a:miter lim="400000"/>
            </a:ln>
          </a:bottom>
          <a:insideH>
            <a:ln w="12700" cap="flat">
              <a:solidFill>
                <a:srgbClr val="AA99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AC76"/>
          </a:solidFill>
        </a:fill>
      </a:tcStyle>
    </a:lastRow>
    <a:firstRow>
      <a:tcTxStyle b="on" i="off">
        <a:fontRef idx="major">
          <a:srgbClr val="845E43"/>
        </a:fontRef>
        <a:srgbClr val="845E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9980"/>
              </a:solidFill>
              <a:prstDash val="solid"/>
              <a:miter lim="400000"/>
            </a:ln>
          </a:top>
          <a:bottom>
            <a:ln w="12700" cap="flat">
              <a:solidFill>
                <a:srgbClr val="9B866B"/>
              </a:solidFill>
              <a:prstDash val="solid"/>
              <a:miter lim="400000"/>
            </a:ln>
          </a:bottom>
          <a:insideH>
            <a:ln w="12700" cap="flat">
              <a:solidFill>
                <a:srgbClr val="AA99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AC7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F1A14"/>
        </a:fontRef>
        <a:srgbClr val="2F1A14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solidFill>
                <a:srgbClr val="6F6F6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3523E">
              <a:alpha val="10000"/>
            </a:srgbClr>
          </a:solidFill>
        </a:fill>
      </a:tcStyle>
    </a:band2H>
    <a:firstCol>
      <a:tcTxStyle b="on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6F6F6F"/>
              </a:solidFill>
              <a:prstDash val="solid"/>
              <a:miter lim="400000"/>
            </a:ln>
          </a:insideV>
        </a:tcBdr>
        <a:fill>
          <a:solidFill>
            <a:srgbClr val="C6C7C6">
              <a:alpha val="64999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F89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F89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A1A1A"/>
        </a:fontRef>
        <a:srgbClr val="1A1A1A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3523E">
              <a:alpha val="10000"/>
            </a:srgbClr>
          </a:solidFill>
        </a:fill>
      </a:tcStyle>
    </a:band2H>
    <a:firstCol>
      <a:tcTxStyle b="on" i="off">
        <a:fontRef idx="maj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F1A1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F1A1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434343"/>
        </a:fontRef>
        <a:srgbClr val="43434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2F1A14"/>
              </a:solidFill>
              <a:prstDash val="solid"/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Foto - Oriz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magine"/>
          <p:cNvSpPr/>
          <p:nvPr>
            <p:ph type="pic" sz="half" idx="21"/>
          </p:nvPr>
        </p:nvSpPr>
        <p:spPr>
          <a:xfrm>
            <a:off x="2235200" y="611408"/>
            <a:ext cx="8458200" cy="5638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" name="Titolo Testo"/>
          <p:cNvSpPr txBox="1"/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13" name="Corpo livello uno…"/>
          <p:cNvSpPr txBox="1"/>
          <p:nvPr>
            <p:ph type="body" sz="quarter" idx="1"/>
          </p:nvPr>
        </p:nvSpPr>
        <p:spPr>
          <a:xfrm>
            <a:off x="1104900" y="7632700"/>
            <a:ext cx="10795000" cy="10922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1pPr>
            <a:lvl2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2pPr>
            <a:lvl3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3pPr>
            <a:lvl4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4pPr>
            <a:lvl5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olo Testo"/>
          <p:cNvSpPr txBox="1"/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/>
            <a:r>
              <a:t>Titolo Testo</a:t>
            </a:r>
          </a:p>
        </p:txBody>
      </p:sp>
      <p:sp>
        <p:nvSpPr>
          <p:cNvPr id="22" name="Corpo livello uno…"/>
          <p:cNvSpPr txBox="1"/>
          <p:nvPr>
            <p:ph type="body" sz="quarter" idx="1"/>
          </p:nvPr>
        </p:nvSpPr>
        <p:spPr>
          <a:xfrm>
            <a:off x="1104900" y="5016500"/>
            <a:ext cx="10795000" cy="2082800"/>
          </a:xfrm>
          <a:prstGeom prst="rect">
            <a:avLst/>
          </a:prstGeom>
        </p:spPr>
        <p:txBody>
          <a:bodyPr anchor="t"/>
          <a:lstStyle>
            <a:lvl1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1pPr>
            <a:lvl2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2pPr>
            <a:lvl3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3pPr>
            <a:lvl4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4pPr>
            <a:lvl5pPr>
              <a:defRPr sz="2600">
                <a:solidFill>
                  <a:srgbClr val="4F4A37"/>
                </a:solidFill>
                <a:latin typeface="+mn-lt"/>
                <a:ea typeface="+mn-ea"/>
                <a:cs typeface="+mn-cs"/>
                <a:sym typeface="Zapfino"/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Corpo livello uno…"/>
          <p:cNvSpPr txBox="1"/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671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1pPr>
            <a:lvl2pPr marL="8116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2pPr>
            <a:lvl3pPr marL="12561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3pPr>
            <a:lvl4pPr marL="17006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4pPr>
            <a:lvl5pPr marL="21451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magine"/>
          <p:cNvSpPr/>
          <p:nvPr>
            <p:ph type="pic" sz="half" idx="21"/>
          </p:nvPr>
        </p:nvSpPr>
        <p:spPr>
          <a:xfrm>
            <a:off x="7581900" y="2628899"/>
            <a:ext cx="4316079" cy="64897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40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1" name="Corpo livello uno…"/>
          <p:cNvSpPr txBox="1"/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671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1pPr>
            <a:lvl2pPr marL="8116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2pPr>
            <a:lvl3pPr marL="12561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3pPr>
            <a:lvl4pPr marL="17006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4pPr>
            <a:lvl5pPr marL="2145195" indent="-367195" algn="l" defTabSz="457200">
              <a:spcBef>
                <a:spcPts val="2800"/>
              </a:spcBef>
              <a:buSzPct val="50000"/>
              <a:buBlip>
                <a:blip r:embed="rId2"/>
              </a:buBlip>
              <a:defRPr sz="3800">
                <a:solidFill>
                  <a:srgbClr val="4F4A37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olo Test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Immagine"/>
          <p:cNvSpPr/>
          <p:nvPr>
            <p:ph type="pic" sz="half" idx="21"/>
          </p:nvPr>
        </p:nvSpPr>
        <p:spPr>
          <a:xfrm>
            <a:off x="-254000" y="622300"/>
            <a:ext cx="6229350" cy="4152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8" name="Immagine"/>
          <p:cNvSpPr/>
          <p:nvPr>
            <p:ph type="pic" idx="22"/>
          </p:nvPr>
        </p:nvSpPr>
        <p:spPr>
          <a:xfrm>
            <a:off x="5321300" y="-406400"/>
            <a:ext cx="7035800" cy="10579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59" name="Immagine"/>
          <p:cNvSpPr/>
          <p:nvPr>
            <p:ph type="pic" sz="half" idx="23"/>
          </p:nvPr>
        </p:nvSpPr>
        <p:spPr>
          <a:xfrm>
            <a:off x="480914" y="1434170"/>
            <a:ext cx="5223072" cy="825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0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rpo livello uno…"/>
          <p:cNvSpPr txBox="1"/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444500" indent="-444500" algn="l">
              <a:spcBef>
                <a:spcPts val="3200"/>
              </a:spcBef>
              <a:buSzPct val="50000"/>
              <a:buBlip>
                <a:blip r:embed="rId2"/>
              </a:buBlip>
              <a:defRPr sz="4600">
                <a:solidFill>
                  <a:srgbClr val="4F4A37"/>
                </a:solidFill>
              </a:defRPr>
            </a:lvl1pPr>
            <a:lvl2pPr marL="889000" indent="-444500" algn="l">
              <a:spcBef>
                <a:spcPts val="3200"/>
              </a:spcBef>
              <a:buSzPct val="50000"/>
              <a:buBlip>
                <a:blip r:embed="rId2"/>
              </a:buBlip>
              <a:defRPr sz="4600">
                <a:solidFill>
                  <a:srgbClr val="4F4A37"/>
                </a:solidFill>
              </a:defRPr>
            </a:lvl2pPr>
            <a:lvl3pPr marL="1333500" indent="-444500" algn="l">
              <a:spcBef>
                <a:spcPts val="3200"/>
              </a:spcBef>
              <a:buSzPct val="50000"/>
              <a:buBlip>
                <a:blip r:embed="rId2"/>
              </a:buBlip>
              <a:defRPr sz="4600">
                <a:solidFill>
                  <a:srgbClr val="4F4A37"/>
                </a:solidFill>
              </a:defRPr>
            </a:lvl3pPr>
            <a:lvl4pPr marL="1778000" indent="-444500" algn="l">
              <a:spcBef>
                <a:spcPts val="3200"/>
              </a:spcBef>
              <a:buSzPct val="50000"/>
              <a:buBlip>
                <a:blip r:embed="rId2"/>
              </a:buBlip>
              <a:defRPr sz="4600">
                <a:solidFill>
                  <a:srgbClr val="4F4A37"/>
                </a:solidFill>
              </a:defRPr>
            </a:lvl4pPr>
            <a:lvl5pPr marL="2222500" indent="-444500" algn="l">
              <a:spcBef>
                <a:spcPts val="3200"/>
              </a:spcBef>
              <a:buSzPct val="50000"/>
              <a:buBlip>
                <a:blip r:embed="rId2"/>
              </a:buBlip>
              <a:defRPr sz="4600">
                <a:solidFill>
                  <a:srgbClr val="4F4A37"/>
                </a:solidFill>
              </a:defRPr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/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Corpo livello uno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6311798" y="93726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sz="1800">
                <a:solidFill>
                  <a:srgbClr val="35351E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9pPr>
    </p:titleStyle>
    <p:body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0" baseline="0" cap="none" i="0" spc="0" strike="noStrike" sz="7600" u="none">
          <a:solidFill>
            <a:srgbClr val="714D3A"/>
          </a:solidFill>
          <a:uFillTx/>
          <a:latin typeface="+mj-lt"/>
          <a:ea typeface="+mj-ea"/>
          <a:cs typeface="+mj-cs"/>
          <a:sym typeface="Dido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3429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10287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7145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2057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24003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876552"/>
        </a:buClr>
        <a:buSzTx/>
        <a:buFont typeface="Georgia"/>
        <a:buNone/>
        <a:tabLst/>
        <a:defRPr b="1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41.png"/><Relationship Id="rId4" Type="http://schemas.openxmlformats.org/officeDocument/2006/relationships/image" Target="../media/image35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0.pn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1" Type="http://schemas.openxmlformats.org/officeDocument/2006/relationships/image" Target="../media/image47.png"/><Relationship Id="rId12" Type="http://schemas.openxmlformats.org/officeDocument/2006/relationships/image" Target="../media/image4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49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.jpeg"/><Relationship Id="rId4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chermata 2021-06-04 alle 17.11.31 copia.png" descr="Schermata 2021-06-04 alle 17.11.31 copi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287" y="1587924"/>
            <a:ext cx="12478226" cy="58860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Art. 23…"/>
          <p:cNvSpPr txBox="1"/>
          <p:nvPr/>
        </p:nvSpPr>
        <p:spPr>
          <a:xfrm>
            <a:off x="970807" y="919574"/>
            <a:ext cx="11367749" cy="6257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5000"/>
            </a:pPr>
            <a:r>
              <a:t>Art. 23</a:t>
            </a:r>
          </a:p>
          <a:p>
            <a:pPr/>
            <a:r>
              <a:rPr b="1" sz="5000"/>
              <a:t>Costituzione di parte civile</a:t>
            </a:r>
          </a:p>
          <a:p>
            <a:pPr/>
          </a:p>
          <a:p>
            <a:pPr algn="just">
              <a:defRPr sz="3500"/>
            </a:pPr>
            <a:r>
              <a:t>1. La costituzione di parte civile deve avvenire, </a:t>
            </a:r>
            <a:r>
              <a:rPr b="1" u="sng"/>
              <a:t>a pena di decadenza</a:t>
            </a:r>
            <a:r>
              <a:t>, con la </a:t>
            </a:r>
            <a:r>
              <a:rPr b="1" u="sng"/>
              <a:t>presentazione del ricorso</a:t>
            </a:r>
            <a:r>
              <a:t>. </a:t>
            </a:r>
          </a:p>
          <a:p>
            <a:pPr algn="just">
              <a:defRPr sz="3500"/>
            </a:pPr>
            <a:r>
              <a:t> La </a:t>
            </a:r>
            <a:r>
              <a:rPr b="1"/>
              <a:t>richiesta motivata di restituzione o di risarcimento </a:t>
            </a:r>
            <a:r>
              <a:t>del danno contenuta nel ricorso e'equiparata a tutti gli effetti alla costituzione di parte civile.</a:t>
            </a:r>
          </a:p>
          <a:p>
            <a:pPr algn="just">
              <a:defRPr sz="3500"/>
            </a:pPr>
          </a:p>
        </p:txBody>
      </p:sp>
      <p:sp>
        <p:nvSpPr>
          <p:cNvPr id="196" name="Fumetto di citazione"/>
          <p:cNvSpPr/>
          <p:nvPr/>
        </p:nvSpPr>
        <p:spPr>
          <a:xfrm rot="10800000">
            <a:off x="3057487" y="6226511"/>
            <a:ext cx="5765474" cy="2493365"/>
          </a:xfrm>
          <a:prstGeom prst="wedgeEllipseCallout">
            <a:avLst>
              <a:gd name="adj1" fmla="val -91181"/>
              <a:gd name="adj2" fmla="val 154649"/>
            </a:avLst>
          </a:prstGeom>
          <a:solidFill>
            <a:srgbClr val="DCB2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1" sz="5000" u="sng">
                <a:solidFill>
                  <a:srgbClr val="302E2C"/>
                </a:solidFill>
              </a:defRPr>
            </a:pPr>
          </a:p>
        </p:txBody>
      </p:sp>
      <p:sp>
        <p:nvSpPr>
          <p:cNvPr id="197" name="a pena di decadenza"/>
          <p:cNvSpPr txBox="1"/>
          <p:nvPr/>
        </p:nvSpPr>
        <p:spPr>
          <a:xfrm>
            <a:off x="3208820" y="6962536"/>
            <a:ext cx="5429823" cy="8233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 u="sng"/>
            </a:lvl1pPr>
          </a:lstStyle>
          <a:p>
            <a:pPr/>
            <a:r>
              <a:t>a pena di decadenza</a:t>
            </a:r>
          </a:p>
        </p:txBody>
      </p:sp>
      <p:sp>
        <p:nvSpPr>
          <p:cNvPr id="198" name="La richiesta motivata di restituzione o di risarcimento del danno contenuta nel ricorso e'equiparata a tutti gli effetti alla costituzione di parte civile."/>
          <p:cNvSpPr/>
          <p:nvPr/>
        </p:nvSpPr>
        <p:spPr>
          <a:xfrm>
            <a:off x="966242" y="4365915"/>
            <a:ext cx="11376881" cy="1905001"/>
          </a:xfrm>
          <a:prstGeom prst="roundRect">
            <a:avLst>
              <a:gd name="adj" fmla="val 10000"/>
            </a:avLst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just">
              <a:defRPr sz="3500"/>
            </a:pPr>
            <a:r>
              <a:t>La </a:t>
            </a:r>
            <a:r>
              <a:rPr b="1"/>
              <a:t>richiesta motivata di restituzione o di risarcimento </a:t>
            </a:r>
            <a:r>
              <a:t>del danno contenuta nel ricorso </a:t>
            </a:r>
            <a:r>
              <a:rPr b="1" u="sng"/>
              <a:t>e'equiparata</a:t>
            </a:r>
            <a:r>
              <a:t> a tutti gli effetti alla costituzione di parte civile.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3"/>
      <p:bldP build="whole" bldLvl="1" animBg="1" rev="0" advAuto="0" spid="197" grpId="2"/>
      <p:bldP build="whole" bldLvl="1" animBg="1" rev="0" advAuto="0" spid="19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rt. 25"/>
          <p:cNvSpPr txBox="1"/>
          <p:nvPr>
            <p:ph type="title"/>
          </p:nvPr>
        </p:nvSpPr>
        <p:spPr>
          <a:xfrm>
            <a:off x="861249" y="160341"/>
            <a:ext cx="10795000" cy="1737849"/>
          </a:xfrm>
          <a:prstGeom prst="rect">
            <a:avLst/>
          </a:prstGeom>
        </p:spPr>
        <p:txBody>
          <a:bodyPr/>
          <a:lstStyle>
            <a:lvl1pPr>
              <a:defRPr b="1" sz="5500">
                <a:solidFill>
                  <a:srgbClr val="302E2C"/>
                </a:solidFill>
              </a:defRPr>
            </a:lvl1pPr>
          </a:lstStyle>
          <a:p>
            <a:pPr/>
            <a:r>
              <a:t>Art. 25 </a:t>
            </a:r>
          </a:p>
        </p:txBody>
      </p:sp>
      <p:sp>
        <p:nvSpPr>
          <p:cNvPr id="201" name="Presentazione ricorso"/>
          <p:cNvSpPr txBox="1"/>
          <p:nvPr/>
        </p:nvSpPr>
        <p:spPr>
          <a:xfrm>
            <a:off x="718648" y="2063317"/>
            <a:ext cx="3192047" cy="1271727"/>
          </a:xfrm>
          <a:prstGeom prst="rect">
            <a:avLst/>
          </a:prstGeom>
          <a:ln w="12700">
            <a:solidFill>
              <a:schemeClr val="accent1">
                <a:alpha val="64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Presentazione ricorso</a:t>
            </a:r>
          </a:p>
        </p:txBody>
      </p:sp>
      <p:sp>
        <p:nvSpPr>
          <p:cNvPr id="202" name="Freccia"/>
          <p:cNvSpPr/>
          <p:nvPr/>
        </p:nvSpPr>
        <p:spPr>
          <a:xfrm>
            <a:off x="3706666" y="2439559"/>
            <a:ext cx="1906258" cy="519244"/>
          </a:xfrm>
          <a:prstGeom prst="rightArrow">
            <a:avLst>
              <a:gd name="adj1" fmla="val 32000"/>
              <a:gd name="adj2" fmla="val 234803"/>
            </a:avLst>
          </a:prstGeom>
          <a:blipFill>
            <a:blip r:embed="rId2"/>
          </a:blip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203" name="10 gg."/>
          <p:cNvSpPr txBox="1"/>
          <p:nvPr/>
        </p:nvSpPr>
        <p:spPr>
          <a:xfrm>
            <a:off x="4005599" y="3001345"/>
            <a:ext cx="1307136" cy="6748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10 gg.</a:t>
            </a:r>
          </a:p>
        </p:txBody>
      </p:sp>
      <p:sp>
        <p:nvSpPr>
          <p:cNvPr id="204" name="PM"/>
          <p:cNvSpPr/>
          <p:nvPr/>
        </p:nvSpPr>
        <p:spPr>
          <a:xfrm>
            <a:off x="5717409" y="1746680"/>
            <a:ext cx="1905001" cy="1905001"/>
          </a:xfrm>
          <a:prstGeom prst="ellipse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/>
            <a:r>
              <a:t>PM</a:t>
            </a:r>
          </a:p>
        </p:txBody>
      </p:sp>
      <p:pic>
        <p:nvPicPr>
          <p:cNvPr id="205" name="Linea Linea" descr="Linea 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6496269" y="2479742"/>
            <a:ext cx="2536791" cy="76201"/>
          </a:xfrm>
          <a:prstGeom prst="rect">
            <a:avLst/>
          </a:prstGeom>
        </p:spPr>
      </p:pic>
      <p:pic>
        <p:nvPicPr>
          <p:cNvPr id="207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19909" y="1075547"/>
            <a:ext cx="1874605" cy="597577"/>
          </a:xfrm>
          <a:prstGeom prst="rect">
            <a:avLst/>
          </a:prstGeom>
        </p:spPr>
      </p:pic>
      <p:pic>
        <p:nvPicPr>
          <p:cNvPr id="209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8900" y="2219053"/>
            <a:ext cx="1874605" cy="597577"/>
          </a:xfrm>
          <a:prstGeom prst="rect">
            <a:avLst/>
          </a:prstGeom>
        </p:spPr>
      </p:pic>
      <p:pic>
        <p:nvPicPr>
          <p:cNvPr id="211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08900" y="3362560"/>
            <a:ext cx="1874605" cy="597576"/>
          </a:xfrm>
          <a:prstGeom prst="rect">
            <a:avLst/>
          </a:prstGeom>
        </p:spPr>
      </p:pic>
      <p:sp>
        <p:nvSpPr>
          <p:cNvPr id="213" name="Inammissibile"/>
          <p:cNvSpPr txBox="1"/>
          <p:nvPr/>
        </p:nvSpPr>
        <p:spPr>
          <a:xfrm>
            <a:off x="9916073" y="1117948"/>
            <a:ext cx="2357030" cy="51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302E2C"/>
                </a:solidFill>
              </a:defRPr>
            </a:lvl1pPr>
          </a:lstStyle>
          <a:p>
            <a:pPr/>
            <a:r>
              <a:t>Inammissibile</a:t>
            </a:r>
          </a:p>
        </p:txBody>
      </p:sp>
      <p:sp>
        <p:nvSpPr>
          <p:cNvPr id="214" name="Manifest.infondato"/>
          <p:cNvSpPr txBox="1"/>
          <p:nvPr/>
        </p:nvSpPr>
        <p:spPr>
          <a:xfrm>
            <a:off x="9611511" y="2261454"/>
            <a:ext cx="2966153" cy="5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302E2C"/>
                </a:solidFill>
              </a:defRPr>
            </a:lvl1pPr>
          </a:lstStyle>
          <a:p>
            <a:pPr/>
            <a:r>
              <a:t>Manifest.infondato</a:t>
            </a:r>
          </a:p>
        </p:txBody>
      </p:sp>
      <p:sp>
        <p:nvSpPr>
          <p:cNvPr id="215" name="Giud. Incomp. Territorio"/>
          <p:cNvSpPr txBox="1"/>
          <p:nvPr/>
        </p:nvSpPr>
        <p:spPr>
          <a:xfrm>
            <a:off x="9669995" y="3156972"/>
            <a:ext cx="2357029" cy="93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302E2C"/>
                </a:solidFill>
              </a:defRPr>
            </a:lvl1pPr>
          </a:lstStyle>
          <a:p>
            <a:pPr/>
            <a:r>
              <a:t>Giud. Incomp. Territorio</a:t>
            </a:r>
          </a:p>
        </p:txBody>
      </p:sp>
      <p:pic>
        <p:nvPicPr>
          <p:cNvPr id="216" name="Linea Linea" descr="Linea 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30725" y="4209766"/>
            <a:ext cx="3235569" cy="76201"/>
          </a:xfrm>
          <a:prstGeom prst="rect">
            <a:avLst/>
          </a:prstGeom>
        </p:spPr>
      </p:pic>
      <p:pic>
        <p:nvPicPr>
          <p:cNvPr id="218" name="Linea Linea" descr="Linea 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12140342" y="3963854"/>
            <a:ext cx="588112" cy="76201"/>
          </a:xfrm>
          <a:prstGeom prst="rect">
            <a:avLst/>
          </a:prstGeom>
        </p:spPr>
      </p:pic>
      <p:pic>
        <p:nvPicPr>
          <p:cNvPr id="220" name="Linea Linea" descr="Linea 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9040408" y="3963854"/>
            <a:ext cx="445016" cy="76201"/>
          </a:xfrm>
          <a:prstGeom prst="rect">
            <a:avLst/>
          </a:prstGeom>
        </p:spPr>
      </p:pic>
      <p:pic>
        <p:nvPicPr>
          <p:cNvPr id="222" name="Freccia Freccia" descr="Freccia Frecci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10331580" y="3868484"/>
            <a:ext cx="610500" cy="1255058"/>
          </a:xfrm>
          <a:prstGeom prst="rect">
            <a:avLst/>
          </a:prstGeom>
        </p:spPr>
      </p:pic>
      <p:sp>
        <p:nvSpPr>
          <p:cNvPr id="224" name="Parere contrario"/>
          <p:cNvSpPr/>
          <p:nvPr/>
        </p:nvSpPr>
        <p:spPr>
          <a:xfrm>
            <a:off x="8633590" y="4899216"/>
            <a:ext cx="4006479" cy="960859"/>
          </a:xfrm>
          <a:prstGeom prst="roundRect">
            <a:avLst>
              <a:gd name="adj" fmla="val 19826"/>
            </a:avLst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000">
                <a:solidFill>
                  <a:srgbClr val="302E2C"/>
                </a:solidFill>
              </a:defRPr>
            </a:lvl1pPr>
          </a:lstStyle>
          <a:p>
            <a:pPr/>
            <a:r>
              <a:t>Parere contrario</a:t>
            </a:r>
          </a:p>
        </p:txBody>
      </p:sp>
      <p:pic>
        <p:nvPicPr>
          <p:cNvPr id="225" name="Freccia Freccia" descr="Freccia Frecci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6593609">
            <a:off x="4261748" y="4201785"/>
            <a:ext cx="3289523" cy="1438594"/>
          </a:xfrm>
          <a:prstGeom prst="rect">
            <a:avLst/>
          </a:prstGeom>
        </p:spPr>
      </p:pic>
      <p:sp>
        <p:nvSpPr>
          <p:cNvPr id="227" name="Formula l'imputazione confermando o modificando l'addebito contenuto nel ricorso"/>
          <p:cNvSpPr/>
          <p:nvPr/>
        </p:nvSpPr>
        <p:spPr>
          <a:xfrm>
            <a:off x="2028073" y="6473323"/>
            <a:ext cx="6671398" cy="1996370"/>
          </a:xfrm>
          <a:prstGeom prst="roundRect">
            <a:avLst>
              <a:gd name="adj" fmla="val 9542"/>
            </a:avLst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000">
                <a:solidFill>
                  <a:srgbClr val="302E2C"/>
                </a:solidFill>
              </a:defRPr>
            </a:lvl1pPr>
          </a:lstStyle>
          <a:p>
            <a:pPr/>
            <a:r>
              <a:t>Formula l'imputazione confermando o modificando l'addebito contenuto nel ricorso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Class="entr" nodeType="afterEffect" presetSubtype="8" presetID="22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32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Class="entr" nodeType="afterEffect" presetSubtype="1" presetID="2" grpId="10" fill="hold">
                                  <p:stCondLst>
                                    <p:cond delay="175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Class="entr" nodeType="afterEffect" presetSubtype="1" presetID="2" grpId="12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9"/>
      <p:bldP build="whole" bldLvl="1" animBg="1" rev="0" advAuto="0" spid="204" grpId="2"/>
      <p:bldP build="whole" bldLvl="1" animBg="1" rev="0" advAuto="0" spid="207" grpId="3"/>
      <p:bldP build="whole" bldLvl="1" animBg="1" rev="0" advAuto="0" spid="213" grpId="4"/>
      <p:bldP build="whole" bldLvl="1" animBg="1" rev="0" advAuto="0" spid="215" grpId="8"/>
      <p:bldP build="whole" bldLvl="1" animBg="1" rev="0" advAuto="0" spid="211" grpId="7"/>
      <p:bldP build="whole" bldLvl="1" animBg="1" rev="0" advAuto="0" spid="227" grpId="12"/>
      <p:bldP build="whole" bldLvl="1" animBg="1" rev="0" advAuto="0" spid="209" grpId="5"/>
      <p:bldP build="whole" bldLvl="1" animBg="1" rev="0" advAuto="0" spid="225" grpId="11"/>
      <p:bldP build="whole" bldLvl="1" animBg="1" rev="0" advAuto="0" spid="214" grpId="6"/>
      <p:bldP build="whole" bldLvl="1" animBg="1" rev="0" advAuto="0" spid="224" grpId="10"/>
      <p:bldP build="whole" bldLvl="1" animBg="1" rev="0" advAuto="0" spid="20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rt. 26"/>
          <p:cNvSpPr txBox="1"/>
          <p:nvPr>
            <p:ph type="title"/>
          </p:nvPr>
        </p:nvSpPr>
        <p:spPr>
          <a:xfrm>
            <a:off x="861249" y="160341"/>
            <a:ext cx="10795000" cy="1737849"/>
          </a:xfrm>
          <a:prstGeom prst="rect">
            <a:avLst/>
          </a:prstGeom>
        </p:spPr>
        <p:txBody>
          <a:bodyPr/>
          <a:lstStyle>
            <a:lvl1pPr>
              <a:defRPr b="1" sz="5500">
                <a:solidFill>
                  <a:srgbClr val="302E2C"/>
                </a:solidFill>
              </a:defRPr>
            </a:lvl1pPr>
          </a:lstStyle>
          <a:p>
            <a:pPr/>
            <a:r>
              <a:t>Art. 26 </a:t>
            </a:r>
          </a:p>
        </p:txBody>
      </p:sp>
      <p:sp>
        <p:nvSpPr>
          <p:cNvPr id="230" name="Giudice di Pace"/>
          <p:cNvSpPr txBox="1"/>
          <p:nvPr/>
        </p:nvSpPr>
        <p:spPr>
          <a:xfrm>
            <a:off x="718648" y="1975700"/>
            <a:ext cx="3192047" cy="1446962"/>
          </a:xfrm>
          <a:prstGeom prst="rect">
            <a:avLst/>
          </a:prstGeom>
          <a:ln w="12700">
            <a:solidFill>
              <a:schemeClr val="accent1">
                <a:alpha val="64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4100"/>
            </a:lvl1pPr>
          </a:lstStyle>
          <a:p>
            <a:pPr/>
            <a:r>
              <a:t>Giudice di Pace</a:t>
            </a:r>
          </a:p>
        </p:txBody>
      </p:sp>
      <p:sp>
        <p:nvSpPr>
          <p:cNvPr id="231" name="Freccia"/>
          <p:cNvSpPr/>
          <p:nvPr/>
        </p:nvSpPr>
        <p:spPr>
          <a:xfrm>
            <a:off x="3706666" y="2439559"/>
            <a:ext cx="1906258" cy="519244"/>
          </a:xfrm>
          <a:prstGeom prst="rightArrow">
            <a:avLst>
              <a:gd name="adj1" fmla="val 32000"/>
              <a:gd name="adj2" fmla="val 234803"/>
            </a:avLst>
          </a:prstGeom>
          <a:blipFill>
            <a:blip r:embed="rId2"/>
          </a:blip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pic>
        <p:nvPicPr>
          <p:cNvPr id="232" name="Linea Linea" descr="Linea 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4143207" y="2912867"/>
            <a:ext cx="2979045" cy="76201"/>
          </a:xfrm>
          <a:prstGeom prst="rect">
            <a:avLst/>
          </a:prstGeom>
        </p:spPr>
      </p:pic>
      <p:pic>
        <p:nvPicPr>
          <p:cNvPr id="234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5098" y="1288740"/>
            <a:ext cx="1874605" cy="597577"/>
          </a:xfrm>
          <a:prstGeom prst="rect">
            <a:avLst/>
          </a:prstGeom>
        </p:spPr>
      </p:pic>
      <p:pic>
        <p:nvPicPr>
          <p:cNvPr id="236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5098" y="2219053"/>
            <a:ext cx="1874605" cy="597577"/>
          </a:xfrm>
          <a:prstGeom prst="rect">
            <a:avLst/>
          </a:prstGeom>
        </p:spPr>
      </p:pic>
      <p:sp>
        <p:nvSpPr>
          <p:cNvPr id="238" name="Inammissibile"/>
          <p:cNvSpPr txBox="1"/>
          <p:nvPr/>
        </p:nvSpPr>
        <p:spPr>
          <a:xfrm>
            <a:off x="7348415" y="1331141"/>
            <a:ext cx="2357029" cy="512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302E2C"/>
                </a:solidFill>
              </a:defRPr>
            </a:lvl1pPr>
          </a:lstStyle>
          <a:p>
            <a:pPr/>
            <a:r>
              <a:t>Inammissibile</a:t>
            </a:r>
          </a:p>
        </p:txBody>
      </p:sp>
      <p:sp>
        <p:nvSpPr>
          <p:cNvPr id="239" name="Manifest.infondato"/>
          <p:cNvSpPr txBox="1"/>
          <p:nvPr/>
        </p:nvSpPr>
        <p:spPr>
          <a:xfrm>
            <a:off x="7348415" y="2244057"/>
            <a:ext cx="2966152" cy="512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302E2C"/>
                </a:solidFill>
              </a:defRPr>
            </a:lvl1pPr>
          </a:lstStyle>
          <a:p>
            <a:pPr/>
            <a:r>
              <a:t>Manifest.infondato</a:t>
            </a:r>
          </a:p>
        </p:txBody>
      </p:sp>
      <p:sp>
        <p:nvSpPr>
          <p:cNvPr id="240" name="Giud. Incomp. Territorio"/>
          <p:cNvSpPr txBox="1"/>
          <p:nvPr/>
        </p:nvSpPr>
        <p:spPr>
          <a:xfrm>
            <a:off x="7318883" y="4231493"/>
            <a:ext cx="2357029" cy="93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302E2C"/>
                </a:solidFill>
              </a:defRPr>
            </a:lvl1pPr>
          </a:lstStyle>
          <a:p>
            <a:pPr/>
            <a:r>
              <a:t>Giud. Incomp. Territorio</a:t>
            </a:r>
          </a:p>
        </p:txBody>
      </p:sp>
      <p:pic>
        <p:nvPicPr>
          <p:cNvPr id="241" name="Linea Linea" descr="Linea 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9003686" y="2661080"/>
            <a:ext cx="2906653" cy="76201"/>
          </a:xfrm>
          <a:prstGeom prst="rect">
            <a:avLst/>
          </a:prstGeom>
        </p:spPr>
      </p:pic>
      <p:pic>
        <p:nvPicPr>
          <p:cNvPr id="243" name="Linea Linea" descr="Linea 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1310607">
            <a:off x="9273388" y="1131912"/>
            <a:ext cx="1292950" cy="76201"/>
          </a:xfrm>
          <a:prstGeom prst="rect">
            <a:avLst/>
          </a:prstGeom>
        </p:spPr>
      </p:pic>
      <p:pic>
        <p:nvPicPr>
          <p:cNvPr id="245" name="Freccia Freccia" descr="Freccia Frecci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5400000">
            <a:off x="669910" y="4157503"/>
            <a:ext cx="3289523" cy="1438594"/>
          </a:xfrm>
          <a:prstGeom prst="rect">
            <a:avLst/>
          </a:prstGeom>
        </p:spPr>
      </p:pic>
      <p:sp>
        <p:nvSpPr>
          <p:cNvPr id="247" name="Decreto di convocazione delle parti"/>
          <p:cNvSpPr/>
          <p:nvPr/>
        </p:nvSpPr>
        <p:spPr>
          <a:xfrm>
            <a:off x="2028073" y="6473323"/>
            <a:ext cx="6671398" cy="1996370"/>
          </a:xfrm>
          <a:prstGeom prst="roundRect">
            <a:avLst>
              <a:gd name="adj" fmla="val 9542"/>
            </a:avLst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000" u="sng">
                <a:solidFill>
                  <a:srgbClr val="302E2C"/>
                </a:solidFill>
              </a:defRPr>
            </a:lvl1pPr>
          </a:lstStyle>
          <a:p>
            <a:pPr/>
            <a:r>
              <a:t>Decreto di convocazione delle parti</a:t>
            </a:r>
          </a:p>
        </p:txBody>
      </p:sp>
      <p:pic>
        <p:nvPicPr>
          <p:cNvPr id="248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73218" y="2933192"/>
            <a:ext cx="1874605" cy="597577"/>
          </a:xfrm>
          <a:prstGeom prst="rect">
            <a:avLst/>
          </a:prstGeom>
        </p:spPr>
      </p:pic>
      <p:pic>
        <p:nvPicPr>
          <p:cNvPr id="250" name="Freccia Freccia" descr="Freccia Frecci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452099" y="1928686"/>
            <a:ext cx="905679" cy="591216"/>
          </a:xfrm>
          <a:prstGeom prst="rect">
            <a:avLst/>
          </a:prstGeom>
        </p:spPr>
      </p:pic>
      <p:sp>
        <p:nvSpPr>
          <p:cNvPr id="252" name="Trasmissione…"/>
          <p:cNvSpPr txBox="1"/>
          <p:nvPr/>
        </p:nvSpPr>
        <p:spPr>
          <a:xfrm>
            <a:off x="10442882" y="1312421"/>
            <a:ext cx="2357029" cy="1388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600">
                <a:solidFill>
                  <a:srgbClr val="302E2C"/>
                </a:solidFill>
              </a:defRPr>
            </a:pPr>
            <a:r>
              <a:t>Trasmissione</a:t>
            </a:r>
          </a:p>
          <a:p>
            <a:pPr>
              <a:defRPr b="1" sz="2600">
                <a:solidFill>
                  <a:srgbClr val="302E2C"/>
                </a:solidFill>
              </a:defRPr>
            </a:pPr>
            <a:r>
              <a:t>Ricorso</a:t>
            </a:r>
          </a:p>
          <a:p>
            <a:pPr>
              <a:defRPr b="1" sz="2600">
                <a:solidFill>
                  <a:srgbClr val="302E2C"/>
                </a:solidFill>
              </a:defRPr>
            </a:pPr>
            <a:r>
              <a:t>al PM</a:t>
            </a:r>
          </a:p>
        </p:txBody>
      </p:sp>
      <p:sp>
        <p:nvSpPr>
          <p:cNvPr id="253" name="Giud. Incomp. per materia"/>
          <p:cNvSpPr txBox="1"/>
          <p:nvPr/>
        </p:nvSpPr>
        <p:spPr>
          <a:xfrm>
            <a:off x="7327900" y="2861462"/>
            <a:ext cx="2357029" cy="931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600">
                <a:solidFill>
                  <a:srgbClr val="302E2C"/>
                </a:solidFill>
              </a:defRPr>
            </a:lvl1pPr>
          </a:lstStyle>
          <a:p>
            <a:pPr/>
            <a:r>
              <a:t>Giud. Incomp. per materia</a:t>
            </a:r>
          </a:p>
        </p:txBody>
      </p:sp>
      <p:pic>
        <p:nvPicPr>
          <p:cNvPr id="254" name="Linea Linea" descr="Linea Line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0800000">
            <a:off x="8764397" y="3978932"/>
            <a:ext cx="1835496" cy="76201"/>
          </a:xfrm>
          <a:prstGeom prst="rect">
            <a:avLst/>
          </a:prstGeom>
        </p:spPr>
      </p:pic>
      <p:pic>
        <p:nvPicPr>
          <p:cNvPr id="256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62062" y="4167507"/>
            <a:ext cx="1874605" cy="597576"/>
          </a:xfrm>
          <a:prstGeom prst="rect">
            <a:avLst/>
          </a:prstGeom>
        </p:spPr>
      </p:pic>
      <p:sp>
        <p:nvSpPr>
          <p:cNvPr id="258" name="Atti al ricorrente…"/>
          <p:cNvSpPr txBox="1"/>
          <p:nvPr/>
        </p:nvSpPr>
        <p:spPr>
          <a:xfrm>
            <a:off x="9964733" y="4347631"/>
            <a:ext cx="2902510" cy="1820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600">
                <a:solidFill>
                  <a:srgbClr val="302E2C"/>
                </a:solidFill>
              </a:defRPr>
            </a:pPr>
            <a:r>
              <a:t>Atti al ricorrente </a:t>
            </a:r>
          </a:p>
          <a:p>
            <a:pPr>
              <a:defRPr b="1" sz="2600">
                <a:solidFill>
                  <a:srgbClr val="302E2C"/>
                </a:solidFill>
              </a:defRPr>
            </a:pPr>
            <a:r>
              <a:t>(20 gg. per </a:t>
            </a:r>
          </a:p>
          <a:p>
            <a:pPr>
              <a:defRPr b="1" sz="2600">
                <a:solidFill>
                  <a:srgbClr val="302E2C"/>
                </a:solidFill>
              </a:defRPr>
            </a:pPr>
            <a:r>
              <a:t>riassumere </a:t>
            </a:r>
          </a:p>
          <a:p>
            <a:pPr>
              <a:defRPr b="1" sz="2600">
                <a:solidFill>
                  <a:srgbClr val="302E2C"/>
                </a:solidFill>
              </a:defRPr>
            </a:pPr>
            <a:r>
              <a:t>la causa)</a:t>
            </a:r>
          </a:p>
        </p:txBody>
      </p:sp>
      <p:pic>
        <p:nvPicPr>
          <p:cNvPr id="259" name="Freccia Freccia" descr="Freccia Freccia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164012" y="4579242"/>
            <a:ext cx="1511705" cy="595115"/>
          </a:xfrm>
          <a:prstGeom prst="rect">
            <a:avLst/>
          </a:prstGeom>
        </p:spPr>
      </p:pic>
      <p:sp>
        <p:nvSpPr>
          <p:cNvPr id="261" name="20 gg."/>
          <p:cNvSpPr txBox="1"/>
          <p:nvPr/>
        </p:nvSpPr>
        <p:spPr>
          <a:xfrm>
            <a:off x="2940262" y="5542686"/>
            <a:ext cx="1307136" cy="6748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 gg.</a:t>
            </a:r>
          </a:p>
        </p:txBody>
      </p:sp>
      <p:sp>
        <p:nvSpPr>
          <p:cNvPr id="262" name="Freccia"/>
          <p:cNvSpPr/>
          <p:nvPr/>
        </p:nvSpPr>
        <p:spPr>
          <a:xfrm>
            <a:off x="8723411" y="6578231"/>
            <a:ext cx="1905001" cy="1905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DCB2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pic>
        <p:nvPicPr>
          <p:cNvPr id="263" name="InsertedImage-4.jpg" descr="InsertedImage-4.jpg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545912" y="6237475"/>
            <a:ext cx="2135163" cy="2584821"/>
          </a:xfrm>
          <a:prstGeom prst="rect">
            <a:avLst/>
          </a:prstGeom>
        </p:spPr>
      </p:pic>
      <p:pic>
        <p:nvPicPr>
          <p:cNvPr id="264" name="InsertedImage-4.jpg" descr="InsertedImage-4.jpg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5501270" y="765805"/>
            <a:ext cx="7257234" cy="8920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8" presetID="22" grpId="8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Class="entr" nodeType="afterEffect" presetSubtype="8" presetID="2" grpId="10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Class="entr" nodeType="afterEffect" presetSubtype="8" presetID="22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8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Class="entr" nodeType="afterEffect" presetSubtype="8" presetID="2" grpId="1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nodeType="clickEffect" presetSubtype="8" presetID="2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Class="entr" nodeType="afterEffect" presetSubtype="1" presetID="2" grpId="17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8" presetID="22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8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Class="entr" nodeType="afterEffect" presetSubtype="8" presetID="22" grpId="19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8" presetID="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4"/>
      <p:bldP build="whole" bldLvl="1" animBg="1" rev="0" advAuto="0" spid="240" grpId="12"/>
      <p:bldP build="whole" bldLvl="1" animBg="1" rev="0" advAuto="0" spid="263" grpId="19"/>
      <p:bldP build="whole" bldLvl="1" animBg="1" rev="0" advAuto="0" spid="234" grpId="3"/>
      <p:bldP build="whole" bldLvl="1" animBg="1" rev="0" advAuto="0" spid="239" grpId="6"/>
      <p:bldP build="whole" bldLvl="1" animBg="1" rev="0" advAuto="0" spid="262" grpId="18"/>
      <p:bldP build="whole" bldLvl="1" animBg="1" rev="0" advAuto="0" spid="236" grpId="5"/>
      <p:bldP build="whole" bldLvl="1" animBg="1" rev="0" advAuto="0" spid="256" grpId="11"/>
      <p:bldP build="whole" bldLvl="1" animBg="1" rev="0" advAuto="0" spid="250" grpId="9"/>
      <p:bldP build="whole" bldLvl="1" animBg="1" rev="0" advAuto="0" spid="253" grpId="8"/>
      <p:bldP build="whole" bldLvl="1" animBg="1" rev="0" advAuto="0" spid="264" grpId="20"/>
      <p:bldP build="whole" bldLvl="1" animBg="1" rev="0" advAuto="0" spid="248" grpId="7"/>
      <p:bldP build="whole" bldLvl="1" animBg="1" rev="0" advAuto="0" spid="247" grpId="17"/>
      <p:bldP build="whole" bldLvl="1" animBg="1" rev="0" advAuto="0" spid="232" grpId="2"/>
      <p:bldP build="whole" bldLvl="1" animBg="1" rev="0" advAuto="0" spid="252" grpId="10"/>
      <p:bldP build="whole" bldLvl="1" animBg="1" rev="0" advAuto="0" spid="259" grpId="13"/>
      <p:bldP build="whole" bldLvl="1" animBg="1" rev="0" advAuto="0" spid="245" grpId="15"/>
      <p:bldP build="whole" bldLvl="1" animBg="1" rev="0" advAuto="0" spid="231" grpId="1"/>
      <p:bldP build="whole" bldLvl="1" animBg="1" rev="0" advAuto="0" spid="261" grpId="16"/>
      <p:bldP build="whole" bldLvl="1" animBg="1" rev="0" advAuto="0" spid="258" grpId="1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ra il giorno del deposito del ricorso e l'udienza non devono intercorrere piu' di 90 giorni"/>
          <p:cNvSpPr/>
          <p:nvPr/>
        </p:nvSpPr>
        <p:spPr>
          <a:xfrm>
            <a:off x="1910381" y="1883735"/>
            <a:ext cx="9519053" cy="3534408"/>
          </a:xfrm>
          <a:prstGeom prst="ellipse">
            <a:avLst/>
          </a:prstGeom>
          <a:blipFill>
            <a:blip r:embed="rId2"/>
          </a:blipFill>
          <a:ln w="3175">
            <a:solidFill>
              <a:srgbClr val="F9F9F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4200">
                <a:solidFill>
                  <a:srgbClr val="302E2C"/>
                </a:solidFill>
              </a:defRPr>
            </a:pPr>
            <a:r>
              <a:t>Tra il giorno del deposito del ricorso e l'udienza non devono intercorrere piu' di </a:t>
            </a:r>
            <a:r>
              <a:rPr u="sng"/>
              <a:t>90 giorni</a:t>
            </a:r>
          </a:p>
        </p:txBody>
      </p:sp>
      <p:sp>
        <p:nvSpPr>
          <p:cNvPr id="267" name="Deposito"/>
          <p:cNvSpPr/>
          <p:nvPr/>
        </p:nvSpPr>
        <p:spPr>
          <a:xfrm>
            <a:off x="6798610" y="2127383"/>
            <a:ext cx="3062338" cy="1280649"/>
          </a:xfrm>
          <a:prstGeom prst="ellipse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/>
            <a:r>
              <a:t>Deposito</a:t>
            </a:r>
          </a:p>
        </p:txBody>
      </p:sp>
      <p:sp>
        <p:nvSpPr>
          <p:cNvPr id="268" name="Udienza"/>
          <p:cNvSpPr/>
          <p:nvPr/>
        </p:nvSpPr>
        <p:spPr>
          <a:xfrm>
            <a:off x="4499158" y="3041070"/>
            <a:ext cx="3108020" cy="1219736"/>
          </a:xfrm>
          <a:prstGeom prst="ellipse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/>
            <a:r>
              <a:t>Udienza</a:t>
            </a:r>
          </a:p>
        </p:txBody>
      </p:sp>
      <p:sp>
        <p:nvSpPr>
          <p:cNvPr id="269" name="Max. 90 gg."/>
          <p:cNvSpPr/>
          <p:nvPr/>
        </p:nvSpPr>
        <p:spPr>
          <a:xfrm>
            <a:off x="6874744" y="3924299"/>
            <a:ext cx="4478551" cy="1905001"/>
          </a:xfrm>
          <a:prstGeom prst="ellipse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5000">
                <a:solidFill>
                  <a:srgbClr val="302E2C"/>
                </a:solidFill>
              </a:defRPr>
            </a:lvl1pPr>
          </a:lstStyle>
          <a:p>
            <a:pPr/>
            <a:r>
              <a:t>Max. 90 gg.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8" grpId="2"/>
      <p:bldP build="whole" bldLvl="1" animBg="1" rev="0" advAuto="0" spid="267" grpId="1"/>
      <p:bldP build="whole" bldLvl="1" animBg="1" rev="0" advAuto="0" spid="26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La notifica del decreto"/>
          <p:cNvSpPr txBox="1"/>
          <p:nvPr/>
        </p:nvSpPr>
        <p:spPr>
          <a:xfrm>
            <a:off x="1471056" y="679042"/>
            <a:ext cx="8722615" cy="11469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500"/>
            </a:lvl1pPr>
          </a:lstStyle>
          <a:p>
            <a:pPr/>
            <a:r>
              <a:t>La notifica del decreto</a:t>
            </a:r>
          </a:p>
        </p:txBody>
      </p:sp>
      <p:sp>
        <p:nvSpPr>
          <p:cNvPr id="272" name="Ricorrente"/>
          <p:cNvSpPr txBox="1"/>
          <p:nvPr/>
        </p:nvSpPr>
        <p:spPr>
          <a:xfrm>
            <a:off x="724533" y="3360471"/>
            <a:ext cx="2388417" cy="687527"/>
          </a:xfrm>
          <a:prstGeom prst="rect">
            <a:avLst/>
          </a:prstGeom>
          <a:ln w="12700">
            <a:solidFill>
              <a:schemeClr val="accent2">
                <a:alpha val="64999"/>
              </a:schemeClr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Ricorrente</a:t>
            </a:r>
          </a:p>
        </p:txBody>
      </p:sp>
      <p:sp>
        <p:nvSpPr>
          <p:cNvPr id="273" name="Freccia"/>
          <p:cNvSpPr/>
          <p:nvPr/>
        </p:nvSpPr>
        <p:spPr>
          <a:xfrm>
            <a:off x="3067718" y="2751734"/>
            <a:ext cx="4874480" cy="1905001"/>
          </a:xfrm>
          <a:prstGeom prst="rightArrow">
            <a:avLst>
              <a:gd name="adj1" fmla="val 32000"/>
              <a:gd name="adj2" fmla="val 64000"/>
            </a:avLst>
          </a:prstGeom>
          <a:blipFill>
            <a:blip r:embed="rId2"/>
          </a:blipFill>
          <a:ln w="3175">
            <a:solidFill>
              <a:srgbClr val="F9F9F9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274" name="notificare il decreto con il ricorso…"/>
          <p:cNvSpPr txBox="1"/>
          <p:nvPr/>
        </p:nvSpPr>
        <p:spPr>
          <a:xfrm>
            <a:off x="706370" y="4393922"/>
            <a:ext cx="7166154" cy="128807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notificare il </a:t>
            </a:r>
            <a:r>
              <a:rPr b="1" u="sng"/>
              <a:t>decreto</a:t>
            </a:r>
            <a:r>
              <a:t> con il </a:t>
            </a:r>
            <a:r>
              <a:rPr b="1" u="sng"/>
              <a:t>ricorso</a:t>
            </a:r>
            <a:endParaRPr b="1" u="sng"/>
          </a:p>
          <a:p>
            <a:pPr/>
            <a:r>
              <a:t>almeno </a:t>
            </a:r>
            <a:r>
              <a:rPr b="1" u="sng"/>
              <a:t>20 gg. prima dell'udienza</a:t>
            </a:r>
          </a:p>
        </p:txBody>
      </p:sp>
      <p:sp>
        <p:nvSpPr>
          <p:cNvPr id="275" name="A) PM"/>
          <p:cNvSpPr txBox="1"/>
          <p:nvPr/>
        </p:nvSpPr>
        <p:spPr>
          <a:xfrm>
            <a:off x="8679496" y="2334462"/>
            <a:ext cx="1462914" cy="6989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/>
            </a:lvl1pPr>
          </a:lstStyle>
          <a:p>
            <a:pPr/>
            <a:r>
              <a:t>A) PM</a:t>
            </a:r>
          </a:p>
        </p:txBody>
      </p:sp>
      <p:sp>
        <p:nvSpPr>
          <p:cNvPr id="276" name="B) imputato"/>
          <p:cNvSpPr txBox="1"/>
          <p:nvPr/>
        </p:nvSpPr>
        <p:spPr>
          <a:xfrm>
            <a:off x="8679496" y="3354743"/>
            <a:ext cx="2672906" cy="6989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/>
            </a:lvl1pPr>
          </a:lstStyle>
          <a:p>
            <a:pPr/>
            <a:r>
              <a:t>B) imputato</a:t>
            </a:r>
          </a:p>
        </p:txBody>
      </p:sp>
      <p:sp>
        <p:nvSpPr>
          <p:cNvPr id="277" name="C) difensore"/>
          <p:cNvSpPr txBox="1"/>
          <p:nvPr/>
        </p:nvSpPr>
        <p:spPr>
          <a:xfrm>
            <a:off x="8648952" y="4260905"/>
            <a:ext cx="2733994" cy="6989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/>
            </a:lvl1pPr>
          </a:lstStyle>
          <a:p>
            <a:pPr/>
            <a:r>
              <a:t>C) difensore</a:t>
            </a:r>
          </a:p>
        </p:txBody>
      </p:sp>
      <p:sp>
        <p:nvSpPr>
          <p:cNvPr id="278" name="D) altre p. offese"/>
          <p:cNvSpPr txBox="1"/>
          <p:nvPr/>
        </p:nvSpPr>
        <p:spPr>
          <a:xfrm>
            <a:off x="8648952" y="5167068"/>
            <a:ext cx="3639961" cy="69898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/>
            </a:lvl1pPr>
          </a:lstStyle>
          <a:p>
            <a:pPr/>
            <a:r>
              <a:t>D) altre p. offese</a:t>
            </a:r>
          </a:p>
        </p:txBody>
      </p:sp>
      <p:sp>
        <p:nvSpPr>
          <p:cNvPr id="279" name="decreto"/>
          <p:cNvSpPr/>
          <p:nvPr/>
        </p:nvSpPr>
        <p:spPr>
          <a:xfrm>
            <a:off x="1301258" y="6890846"/>
            <a:ext cx="2163879" cy="860552"/>
          </a:xfrm>
          <a:prstGeom prst="roundRect">
            <a:avLst>
              <a:gd name="adj" fmla="val 22137"/>
            </a:avLst>
          </a:prstGeom>
          <a:blipFill>
            <a:blip r:embed="rId3"/>
          </a:blipFill>
          <a:ln w="3175">
            <a:solidFill>
              <a:srgbClr val="F9F9F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>
              <a:defRPr>
                <a:solidFill>
                  <a:srgbClr val="FDF3D9"/>
                </a:solidFill>
              </a:defRPr>
            </a:pPr>
            <a:r>
              <a:rPr>
                <a:solidFill>
                  <a:srgbClr val="302E2C"/>
                </a:solidFill>
              </a:rPr>
              <a:t>decreto</a:t>
            </a:r>
          </a:p>
        </p:txBody>
      </p:sp>
      <p:sp>
        <p:nvSpPr>
          <p:cNvPr id="280" name="Ricorso"/>
          <p:cNvSpPr/>
          <p:nvPr/>
        </p:nvSpPr>
        <p:spPr>
          <a:xfrm>
            <a:off x="5358481" y="7164950"/>
            <a:ext cx="2287837" cy="901145"/>
          </a:xfrm>
          <a:prstGeom prst="roundRect">
            <a:avLst>
              <a:gd name="adj" fmla="val 21140"/>
            </a:avLst>
          </a:prstGeom>
          <a:blipFill>
            <a:blip r:embed="rId3"/>
          </a:blipFill>
          <a:ln w="3175">
            <a:solidFill>
              <a:srgbClr val="F9F9F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/>
            <a:r>
              <a:t>Ricorso</a:t>
            </a:r>
          </a:p>
        </p:txBody>
      </p:sp>
      <p:pic>
        <p:nvPicPr>
          <p:cNvPr id="281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650603">
            <a:off x="1771130" y="5659921"/>
            <a:ext cx="2248701" cy="893078"/>
          </a:xfrm>
          <a:prstGeom prst="rect">
            <a:avLst/>
          </a:prstGeom>
        </p:spPr>
      </p:pic>
      <p:pic>
        <p:nvPicPr>
          <p:cNvPr id="283" name="Freccia Freccia" descr="Freccia Frecci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118214">
            <a:off x="5776144" y="5684736"/>
            <a:ext cx="2248701" cy="893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Subtype="8" presetID="22" grpId="4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Class="entr" nodeType="afterEffect" presetSubtype="8" presetID="2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Class="entr" nodeType="afterEffect" presetSubtype="8" presetID="22" grpId="6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Class="entr" nodeType="afterEffect" presetSubtype="8" presetID="22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Class="entr" nodeType="afterEffect" presetSubtype="9" presetID="15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5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Class="entr" nodeType="afterEffect" presetSubtype="9" presetID="15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9"/>
      <p:bldP build="whole" bldLvl="1" animBg="1" rev="0" advAuto="0" spid="272" grpId="1"/>
      <p:bldP build="whole" bldLvl="1" animBg="1" rev="0" advAuto="0" spid="283" grpId="10"/>
      <p:bldP build="whole" bldLvl="1" animBg="1" rev="0" advAuto="0" spid="280" grpId="11"/>
      <p:bldP build="whole" bldLvl="1" animBg="1" rev="0" advAuto="0" spid="275" grpId="4"/>
      <p:bldP build="whole" bldLvl="1" animBg="1" rev="0" advAuto="0" spid="276" grpId="5"/>
      <p:bldP build="whole" bldLvl="1" animBg="1" rev="0" advAuto="0" spid="277" grpId="6"/>
      <p:bldP build="whole" bldLvl="1" animBg="1" rev="0" advAuto="0" spid="274" grpId="2"/>
      <p:bldP build="whole" bldLvl="1" animBg="1" rev="0" advAuto="0" spid="281" grpId="8"/>
      <p:bldP build="whole" bldLvl="1" animBg="1" rev="0" advAuto="0" spid="273" grpId="3"/>
      <p:bldP build="whole" bldLvl="1" animBg="1" rev="0" advAuto="0" spid="278" grpId="7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InsertedImage-1.jpg" descr="InsertedImage-1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2370" y="302629"/>
            <a:ext cx="10667360" cy="8638172"/>
          </a:xfrm>
          <a:prstGeom prst="rect">
            <a:avLst/>
          </a:prstGeom>
        </p:spPr>
      </p:pic>
      <p:pic>
        <p:nvPicPr>
          <p:cNvPr id="287" name="Linea Linea" descr="Linea Li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7758" y="5406718"/>
            <a:ext cx="3572158" cy="76201"/>
          </a:xfrm>
          <a:prstGeom prst="rect">
            <a:avLst/>
          </a:prstGeom>
        </p:spPr>
      </p:pic>
      <p:pic>
        <p:nvPicPr>
          <p:cNvPr id="289" name="Linea Linea" descr="Linea 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5935" y="5839173"/>
            <a:ext cx="7589903" cy="76201"/>
          </a:xfrm>
          <a:prstGeom prst="rect">
            <a:avLst/>
          </a:prstGeom>
        </p:spPr>
      </p:pic>
      <p:pic>
        <p:nvPicPr>
          <p:cNvPr id="291" name="Linea Linea" descr="Linea 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94823" y="6394053"/>
            <a:ext cx="7952127" cy="76201"/>
          </a:xfrm>
          <a:prstGeom prst="rect">
            <a:avLst/>
          </a:prstGeom>
        </p:spPr>
      </p:pic>
      <p:pic>
        <p:nvPicPr>
          <p:cNvPr id="293" name="Linea Linea" descr="Linea 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19623" y="6948933"/>
            <a:ext cx="1681778" cy="76201"/>
          </a:xfrm>
          <a:prstGeom prst="rect">
            <a:avLst/>
          </a:prstGeom>
        </p:spPr>
      </p:pic>
      <p:pic>
        <p:nvPicPr>
          <p:cNvPr id="295" name="Ovale Cerchio" descr="Ovale Cerchio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57550" y="2881143"/>
            <a:ext cx="4935453" cy="1172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3" grpId="5"/>
      <p:bldP build="whole" bldLvl="1" animBg="1" rev="0" advAuto="0" spid="295" grpId="1"/>
      <p:bldP build="whole" bldLvl="1" animBg="1" rev="0" advAuto="0" spid="289" grpId="3"/>
      <p:bldP build="whole" bldLvl="1" animBg="1" rev="0" advAuto="0" spid="291" grpId="4"/>
      <p:bldP build="whole" bldLvl="1" animBg="1" rev="0" advAuto="0" spid="287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nsertedImage-6.jpg" descr="InsertedImage-6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0512" y="309379"/>
            <a:ext cx="7266991" cy="9071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cnica di redazione del…"/>
          <p:cNvSpPr/>
          <p:nvPr/>
        </p:nvSpPr>
        <p:spPr>
          <a:xfrm>
            <a:off x="831835" y="2768575"/>
            <a:ext cx="11529163" cy="4646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7" y="0"/>
                </a:moveTo>
                <a:lnTo>
                  <a:pt x="21243" y="0"/>
                </a:lnTo>
                <a:cubicBezTo>
                  <a:pt x="21342" y="0"/>
                  <a:pt x="21431" y="99"/>
                  <a:pt x="21495" y="259"/>
                </a:cubicBezTo>
                <a:cubicBezTo>
                  <a:pt x="21560" y="420"/>
                  <a:pt x="21600" y="641"/>
                  <a:pt x="21600" y="886"/>
                </a:cubicBezTo>
                <a:lnTo>
                  <a:pt x="21600" y="20714"/>
                </a:lnTo>
                <a:cubicBezTo>
                  <a:pt x="21600" y="20959"/>
                  <a:pt x="21560" y="21180"/>
                  <a:pt x="21495" y="21341"/>
                </a:cubicBezTo>
                <a:cubicBezTo>
                  <a:pt x="21431" y="21501"/>
                  <a:pt x="21342" y="21600"/>
                  <a:pt x="21243" y="21600"/>
                </a:cubicBezTo>
                <a:lnTo>
                  <a:pt x="357" y="21600"/>
                </a:lnTo>
                <a:cubicBezTo>
                  <a:pt x="258" y="21600"/>
                  <a:pt x="169" y="21501"/>
                  <a:pt x="105" y="21341"/>
                </a:cubicBezTo>
                <a:cubicBezTo>
                  <a:pt x="40" y="21180"/>
                  <a:pt x="0" y="20959"/>
                  <a:pt x="0" y="20714"/>
                </a:cubicBezTo>
                <a:lnTo>
                  <a:pt x="0" y="886"/>
                </a:lnTo>
                <a:cubicBezTo>
                  <a:pt x="0" y="641"/>
                  <a:pt x="40" y="420"/>
                  <a:pt x="105" y="259"/>
                </a:cubicBezTo>
                <a:cubicBezTo>
                  <a:pt x="169" y="99"/>
                  <a:pt x="258" y="0"/>
                  <a:pt x="357" y="0"/>
                </a:cubicBezTo>
                <a:close/>
              </a:path>
            </a:pathLst>
          </a:custGeom>
          <a:blipFill>
            <a:blip r:embed="rId2"/>
          </a:blipFill>
          <a:ln w="3175">
            <a:solidFill>
              <a:srgbClr val="F9F9F9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5000">
                <a:solidFill>
                  <a:srgbClr val="FDF3D9"/>
                </a:solidFill>
              </a:defRPr>
            </a:pPr>
            <a:r>
              <a:t>                                           </a:t>
            </a:r>
          </a:p>
          <a:p>
            <a:pPr>
              <a:defRPr b="1" sz="5000">
                <a:solidFill>
                  <a:srgbClr val="FDF3D9"/>
                </a:solidFill>
              </a:defRPr>
            </a:pPr>
            <a:r>
              <a:t>Tecnica di redazione del </a:t>
            </a:r>
          </a:p>
          <a:p>
            <a:pPr>
              <a:defRPr b="1" sz="5000">
                <a:solidFill>
                  <a:srgbClr val="FDF3D9"/>
                </a:solidFill>
              </a:defRPr>
            </a:pPr>
            <a:r>
              <a:t>Ricorso immediato al Giudice di Pace</a:t>
            </a:r>
          </a:p>
          <a:p>
            <a:pPr>
              <a:defRPr b="1" sz="5000">
                <a:solidFill>
                  <a:srgbClr val="FDF3D9"/>
                </a:solidFill>
              </a:defRPr>
            </a:pPr>
          </a:p>
        </p:txBody>
      </p:sp>
      <p:pic>
        <p:nvPicPr>
          <p:cNvPr id="87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1835" y="2768575"/>
            <a:ext cx="2356091" cy="1348604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21 ottobre 2022…"/>
          <p:cNvSpPr txBox="1"/>
          <p:nvPr/>
        </p:nvSpPr>
        <p:spPr>
          <a:xfrm>
            <a:off x="1569637" y="7565268"/>
            <a:ext cx="9865526" cy="1283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solidFill>
                  <a:srgbClr val="302E2C"/>
                </a:solidFill>
              </a:defRPr>
            </a:pPr>
            <a:r>
              <a:t>21 ottobre 2022</a:t>
            </a:r>
          </a:p>
          <a:p>
            <a:pPr>
              <a:defRPr b="1">
                <a:solidFill>
                  <a:srgbClr val="302E2C"/>
                </a:solidFill>
              </a:defRPr>
            </a:pPr>
            <a:r>
              <a:t>Avv. Vittorio Sgromo</a:t>
            </a:r>
          </a:p>
        </p:txBody>
      </p:sp>
      <p:pic>
        <p:nvPicPr>
          <p:cNvPr id="89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9131" y="3029376"/>
            <a:ext cx="2070126" cy="1569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Schermata 2021-06-04 alle 17.11.31 copia.png" descr="Schermata 2021-06-04 alle 17.11.31 copia.png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04357" y="688668"/>
            <a:ext cx="5726919" cy="2911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Requires="p14">
      <p:transition spd="slow" advClick="1" p14:dur="20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Decreto Legislativo 28 agosto 2000, n. 274…"/>
          <p:cNvSpPr/>
          <p:nvPr/>
        </p:nvSpPr>
        <p:spPr>
          <a:xfrm>
            <a:off x="1346943" y="2241594"/>
            <a:ext cx="10310915" cy="4965850"/>
          </a:xfrm>
          <a:prstGeom prst="roundRect">
            <a:avLst>
              <a:gd name="adj" fmla="val 3836"/>
            </a:avLst>
          </a:prstGeom>
          <a:blipFill>
            <a:blip r:embed="rId2"/>
          </a:blipFill>
          <a:ln w="3175">
            <a:solidFill>
              <a:srgbClr val="F9F9F9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  <a:p>
            <a:pPr>
              <a:defRPr b="1" sz="4100">
                <a:solidFill>
                  <a:srgbClr val="FDF3D9"/>
                </a:solidFill>
              </a:defRPr>
            </a:pPr>
            <a:r>
              <a:t>Decreto Legislativo 28 agosto 2000, n. 274</a:t>
            </a:r>
          </a:p>
          <a:p>
            <a:pPr>
              <a:defRPr b="1" sz="4100">
                <a:solidFill>
                  <a:srgbClr val="FDF3D9"/>
                </a:solidFill>
              </a:defRPr>
            </a:pPr>
          </a:p>
          <a:p>
            <a:pPr>
              <a:defRPr b="1" sz="4100">
                <a:solidFill>
                  <a:srgbClr val="FDF3D9"/>
                </a:solidFill>
              </a:defRPr>
            </a:pPr>
            <a:r>
              <a:t>"Disposizioni sulla competenza penale del giudice di pace, a norma dell'articolo 14 della legge 24 novembre 1999, n. 468"</a:t>
            </a:r>
          </a:p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pic>
        <p:nvPicPr>
          <p:cNvPr id="93" name="81639CE7-6DF7-4693-8686-6523E4D6B38F-L0-001.jpeg" descr="81639CE7-6DF7-4693-8686-6523E4D6B38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431" y="8265681"/>
            <a:ext cx="1277815" cy="968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077B858E-1CE9-4C94-A43F-B1A6D3EC0C1F-L0-001.jpeg" descr="077B858E-1CE9-4C94-A43F-B1A6D3EC0C1F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27936" y="8004528"/>
            <a:ext cx="2135514" cy="1222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Art. 21…"/>
          <p:cNvSpPr txBox="1"/>
          <p:nvPr>
            <p:ph type="body" idx="1"/>
          </p:nvPr>
        </p:nvSpPr>
        <p:spPr>
          <a:xfrm>
            <a:off x="701304" y="159415"/>
            <a:ext cx="11602191" cy="9967788"/>
          </a:xfrm>
          <a:prstGeom prst="rect">
            <a:avLst/>
          </a:prstGeom>
        </p:spPr>
        <p:txBody>
          <a:bodyPr/>
          <a:lstStyle/>
          <a:p>
            <a:pPr marL="0" indent="0" algn="ctr" defTabSz="182880">
              <a:spcBef>
                <a:spcPts val="0"/>
              </a:spcBef>
              <a:buSzTx/>
              <a:buNone/>
              <a:defRPr b="1" sz="38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Art. 21</a:t>
            </a:r>
          </a:p>
          <a:p>
            <a:pPr marL="0" indent="0" algn="ctr" defTabSz="182880">
              <a:spcBef>
                <a:spcPts val="0"/>
              </a:spcBef>
              <a:buSzTx/>
              <a:buNone/>
              <a:defRPr b="1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3840"/>
              <a:t>Ricorso immediato al giudice</a:t>
            </a:r>
          </a:p>
          <a:p>
            <a:pPr marL="0" indent="0" algn="just" defTabSz="233679">
              <a:spcBef>
                <a:spcPts val="1200"/>
              </a:spcBef>
              <a:buSzTx/>
              <a:buNone/>
              <a:defRPr sz="2800"/>
            </a:pPr>
            <a:r>
              <a:rPr b="1" sz="3560"/>
              <a:t>1</a:t>
            </a:r>
            <a:r>
              <a:rPr sz="2480"/>
              <a:t>. Per i </a:t>
            </a:r>
            <a:r>
              <a:rPr b="1" sz="2480" u="sng"/>
              <a:t>reati procedibili a querela</a:t>
            </a:r>
            <a:r>
              <a:rPr sz="2480"/>
              <a:t> e' ammessa la citazione a giudizio dinanzi al giudice di pace della persona alla quale il reato e' attribuito su ricorso della </a:t>
            </a:r>
            <a:r>
              <a:rPr b="1" sz="2480"/>
              <a:t>persona offesa.</a:t>
            </a:r>
          </a:p>
          <a:p>
            <a:pPr marL="0" indent="0" algn="just" defTabSz="182880">
              <a:spcBef>
                <a:spcPts val="0"/>
              </a:spcBef>
              <a:buSzTx/>
              <a:buNone/>
              <a:defRPr sz="224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3560"/>
              <a:t>2</a:t>
            </a:r>
            <a:r>
              <a:t>. </a:t>
            </a:r>
            <a:r>
              <a:rPr b="1" sz="3040"/>
              <a:t>Il ricorso deve contenere:</a:t>
            </a:r>
          </a:p>
          <a:p>
            <a:pPr marL="0" indent="0" algn="just" defTabSz="233679">
              <a:spcBef>
                <a:spcPts val="1200"/>
              </a:spcBef>
              <a:buSzTx/>
              <a:buNone/>
              <a:defRPr sz="2240"/>
            </a:pPr>
            <a:r>
              <a:t>a) l'indicazione del </a:t>
            </a:r>
            <a:r>
              <a:rPr b="1" u="sng"/>
              <a:t>giudice</a:t>
            </a:r>
            <a:r>
              <a:t>;</a:t>
            </a:r>
          </a:p>
          <a:p>
            <a:pPr marL="0" indent="0" defTabSz="233679">
              <a:spcBef>
                <a:spcPts val="1200"/>
              </a:spcBef>
              <a:buSzTx/>
              <a:buNone/>
              <a:defRPr sz="2240"/>
            </a:pPr>
            <a:r>
              <a:t>b) le generalita' del </a:t>
            </a:r>
            <a:r>
              <a:rPr b="1" u="sng"/>
              <a:t>ricorrente</a:t>
            </a:r>
            <a:r>
              <a:t> </a:t>
            </a:r>
          </a:p>
          <a:p>
            <a:pPr marL="0" indent="0" algn="just" defTabSz="233679">
              <a:spcBef>
                <a:spcPts val="1200"/>
              </a:spcBef>
              <a:buSzTx/>
              <a:buNone/>
              <a:defRPr sz="2240"/>
            </a:pPr>
            <a:r>
              <a:t>c) l'indicazione del </a:t>
            </a:r>
            <a:r>
              <a:rPr b="1" u="sng"/>
              <a:t>difensore del ricorrente e la relativa nomina</a:t>
            </a:r>
            <a:r>
              <a:t>;</a:t>
            </a:r>
          </a:p>
          <a:p>
            <a:pPr marL="0" indent="0" algn="just" defTabSz="233679">
              <a:lnSpc>
                <a:spcPct val="75000"/>
              </a:lnSpc>
              <a:spcBef>
                <a:spcPts val="1200"/>
              </a:spcBef>
              <a:buSzTx/>
              <a:buNone/>
              <a:defRPr sz="2240"/>
            </a:pPr>
            <a:r>
              <a:t>d) l'indicazione delle </a:t>
            </a:r>
            <a:r>
              <a:rPr b="1" u="sng"/>
              <a:t>altre persone offese</a:t>
            </a:r>
            <a:r>
              <a:rPr b="1"/>
              <a:t> </a:t>
            </a:r>
            <a:r>
              <a:t>dal medesimo reato delle quali il ricorrente conosca l'identita';</a:t>
            </a:r>
          </a:p>
          <a:p>
            <a:pPr marL="0" indent="0" algn="just" defTabSz="233679">
              <a:spcBef>
                <a:spcPts val="1200"/>
              </a:spcBef>
              <a:buSzTx/>
              <a:buNone/>
              <a:defRPr sz="2240"/>
            </a:pPr>
            <a:r>
              <a:t>e) le generalita' della </a:t>
            </a:r>
            <a:r>
              <a:rPr b="1" u="sng"/>
              <a:t>persona citata a giudizio</a:t>
            </a:r>
            <a:r>
              <a:rPr u="sng"/>
              <a:t>;</a:t>
            </a:r>
          </a:p>
          <a:p>
            <a:pPr marL="0" indent="0" algn="just" defTabSz="233679">
              <a:lnSpc>
                <a:spcPct val="75000"/>
              </a:lnSpc>
              <a:spcBef>
                <a:spcPts val="1200"/>
              </a:spcBef>
              <a:buSzTx/>
              <a:buNone/>
              <a:defRPr sz="2240"/>
            </a:pPr>
            <a:r>
              <a:t>f) la </a:t>
            </a:r>
            <a:r>
              <a:rPr b="1"/>
              <a:t>descrizione, in forma chiara e precisa, del </a:t>
            </a:r>
            <a:r>
              <a:rPr b="1" u="sng"/>
              <a:t>fatto</a:t>
            </a:r>
            <a:r>
              <a:t> con l'indicazione degli </a:t>
            </a:r>
            <a:r>
              <a:rPr b="1" u="sng"/>
              <a:t>articoli di       legge</a:t>
            </a:r>
          </a:p>
          <a:p>
            <a:pPr marL="0" indent="0" algn="just" defTabSz="233679">
              <a:spcBef>
                <a:spcPts val="1200"/>
              </a:spcBef>
              <a:buSzTx/>
              <a:buNone/>
              <a:defRPr sz="2240"/>
            </a:pPr>
            <a:r>
              <a:t>g) i </a:t>
            </a:r>
            <a:r>
              <a:rPr b="1" u="sng"/>
              <a:t>documenti</a:t>
            </a:r>
            <a:r>
              <a:t> di cui si chiede l'acquisizione</a:t>
            </a:r>
          </a:p>
          <a:p>
            <a:pPr marL="0" indent="0" algn="just" defTabSz="233679">
              <a:lnSpc>
                <a:spcPct val="50000"/>
              </a:lnSpc>
              <a:spcBef>
                <a:spcPts val="1200"/>
              </a:spcBef>
              <a:buSzTx/>
              <a:buNone/>
              <a:defRPr sz="2240"/>
            </a:pPr>
            <a:r>
              <a:t>h) l'indicazione delle</a:t>
            </a:r>
            <a:r>
              <a:rPr u="sng"/>
              <a:t> </a:t>
            </a:r>
            <a:r>
              <a:rPr b="1" u="sng"/>
              <a:t>fonti di prova</a:t>
            </a:r>
            <a:r>
              <a:rPr b="1"/>
              <a:t> </a:t>
            </a:r>
            <a:r>
              <a:t>a sostegno della richiesta, nonche' delle</a:t>
            </a:r>
          </a:p>
          <a:p>
            <a:pPr marL="0" indent="0" algn="just" defTabSz="233679">
              <a:lnSpc>
                <a:spcPct val="50000"/>
              </a:lnSpc>
              <a:spcBef>
                <a:spcPts val="1200"/>
              </a:spcBef>
              <a:buSzTx/>
              <a:buNone/>
              <a:defRPr sz="2240"/>
            </a:pPr>
            <a:r>
              <a:t> </a:t>
            </a:r>
            <a:r>
              <a:rPr b="1" u="sng"/>
              <a:t>circostanze</a:t>
            </a:r>
            <a:r>
              <a:rPr b="1"/>
              <a:t> su cui deve vertere l'esame dei testimoni </a:t>
            </a:r>
            <a:r>
              <a:t>e dei consulenti tecnici;</a:t>
            </a:r>
          </a:p>
          <a:p>
            <a:pPr marL="0" indent="0" algn="just" defTabSz="233679">
              <a:spcBef>
                <a:spcPts val="1200"/>
              </a:spcBef>
              <a:buSzTx/>
              <a:buNone/>
              <a:defRPr sz="2240"/>
            </a:pPr>
            <a:r>
              <a:t>i) la </a:t>
            </a:r>
            <a:r>
              <a:rPr b="1"/>
              <a:t>richiesta di fissazione dell'udienza </a:t>
            </a:r>
            <a:r>
              <a:t>per procedere nei confronti delle persone citate a giudizio.</a:t>
            </a:r>
          </a:p>
          <a:p>
            <a:pPr marL="0" indent="0" algn="just" defTabSz="233679">
              <a:spcBef>
                <a:spcPts val="1200"/>
              </a:spcBef>
              <a:buSzTx/>
              <a:buNone/>
              <a:defRPr sz="1840"/>
            </a:pPr>
          </a:p>
          <a:p>
            <a:pPr marL="0" indent="0" algn="just" defTabSz="233679">
              <a:spcBef>
                <a:spcPts val="1200"/>
              </a:spcBef>
              <a:buSzTx/>
              <a:buNone/>
              <a:defRPr sz="1840"/>
            </a:pPr>
          </a:p>
          <a:p>
            <a:pPr marL="0" indent="0" algn="just" defTabSz="233679">
              <a:spcBef>
                <a:spcPts val="1200"/>
              </a:spcBef>
              <a:buSzTx/>
              <a:buNone/>
              <a:defRPr sz="1840"/>
            </a:pPr>
          </a:p>
        </p:txBody>
      </p:sp>
      <p:sp>
        <p:nvSpPr>
          <p:cNvPr id="97" name="giudice"/>
          <p:cNvSpPr/>
          <p:nvPr/>
        </p:nvSpPr>
        <p:spPr>
          <a:xfrm>
            <a:off x="3219996" y="3634965"/>
            <a:ext cx="1737492" cy="762893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/>
            </a:lvl1pPr>
          </a:lstStyle>
          <a:p>
            <a:pPr/>
            <a:r>
              <a:t>giudice</a:t>
            </a:r>
          </a:p>
        </p:txBody>
      </p:sp>
      <p:sp>
        <p:nvSpPr>
          <p:cNvPr id="98" name="ricorrentee"/>
          <p:cNvSpPr/>
          <p:nvPr/>
        </p:nvSpPr>
        <p:spPr>
          <a:xfrm>
            <a:off x="3143856" y="4198406"/>
            <a:ext cx="2347594" cy="698641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ricorrentee</a:t>
            </a:r>
          </a:p>
        </p:txBody>
      </p:sp>
      <p:sp>
        <p:nvSpPr>
          <p:cNvPr id="99" name="difensore e nomina"/>
          <p:cNvSpPr/>
          <p:nvPr/>
        </p:nvSpPr>
        <p:spPr>
          <a:xfrm>
            <a:off x="3684460" y="4746634"/>
            <a:ext cx="4356725" cy="793349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difensore e nomina</a:t>
            </a:r>
          </a:p>
        </p:txBody>
      </p:sp>
      <p:sp>
        <p:nvSpPr>
          <p:cNvPr id="100" name="persona citata a giudizio"/>
          <p:cNvSpPr/>
          <p:nvPr/>
        </p:nvSpPr>
        <p:spPr>
          <a:xfrm>
            <a:off x="3166704" y="5888759"/>
            <a:ext cx="5392238" cy="793350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persona citata a giudizio</a:t>
            </a:r>
          </a:p>
        </p:txBody>
      </p:sp>
      <p:sp>
        <p:nvSpPr>
          <p:cNvPr id="101" name="fatto"/>
          <p:cNvSpPr/>
          <p:nvPr/>
        </p:nvSpPr>
        <p:spPr>
          <a:xfrm>
            <a:off x="6844284" y="6558765"/>
            <a:ext cx="1615662" cy="611601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fatto</a:t>
            </a:r>
          </a:p>
        </p:txBody>
      </p:sp>
      <p:sp>
        <p:nvSpPr>
          <p:cNvPr id="102" name="articoli di legge"/>
          <p:cNvSpPr/>
          <p:nvPr/>
        </p:nvSpPr>
        <p:spPr>
          <a:xfrm>
            <a:off x="9021788" y="6437435"/>
            <a:ext cx="3595321" cy="854260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articoli di legge</a:t>
            </a:r>
          </a:p>
        </p:txBody>
      </p:sp>
      <p:sp>
        <p:nvSpPr>
          <p:cNvPr id="103" name="documenti"/>
          <p:cNvSpPr/>
          <p:nvPr/>
        </p:nvSpPr>
        <p:spPr>
          <a:xfrm>
            <a:off x="996697" y="7334923"/>
            <a:ext cx="2757774" cy="611600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documenti</a:t>
            </a:r>
          </a:p>
        </p:txBody>
      </p:sp>
      <p:sp>
        <p:nvSpPr>
          <p:cNvPr id="104" name="fonti di prova e circostanze e"/>
          <p:cNvSpPr/>
          <p:nvPr/>
        </p:nvSpPr>
        <p:spPr>
          <a:xfrm>
            <a:off x="2945896" y="7886955"/>
            <a:ext cx="5833852" cy="808577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fonti di prova e circostanze e </a:t>
            </a:r>
          </a:p>
        </p:txBody>
      </p:sp>
      <p:sp>
        <p:nvSpPr>
          <p:cNvPr id="105" name="richiesta di fissazione udienza"/>
          <p:cNvSpPr/>
          <p:nvPr/>
        </p:nvSpPr>
        <p:spPr>
          <a:xfrm>
            <a:off x="1301261" y="8477513"/>
            <a:ext cx="6595257" cy="745310"/>
          </a:xfrm>
          <a:prstGeom prst="rect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u="sng">
                <a:solidFill>
                  <a:srgbClr val="302E2C"/>
                </a:solidFill>
              </a:defRPr>
            </a:lvl1pPr>
          </a:lstStyle>
          <a:p>
            <a:pPr/>
            <a:r>
              <a:t>richiesta di fissazione udienza</a:t>
            </a:r>
          </a:p>
        </p:txBody>
      </p:sp>
      <p:sp>
        <p:nvSpPr>
          <p:cNvPr id="106" name="Reati procedib. a querela"/>
          <p:cNvSpPr/>
          <p:nvPr/>
        </p:nvSpPr>
        <p:spPr>
          <a:xfrm>
            <a:off x="1864700" y="802520"/>
            <a:ext cx="5742483" cy="2483669"/>
          </a:xfrm>
          <a:prstGeom prst="ellipse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500" u="sng">
                <a:solidFill>
                  <a:srgbClr val="302E2C"/>
                </a:solidFill>
              </a:defRPr>
            </a:lvl1pPr>
          </a:lstStyle>
          <a:p>
            <a:pPr/>
            <a:r>
              <a:t>Reati procedib. a querela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blind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75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75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50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750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75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50" fill="hold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75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50" fill="hold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75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750" fill="hold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75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750" fill="hold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750" fill="hold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750" fill="hold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75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750" fill="hold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750" fill="hold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750" fill="hold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750" fill="hold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750" fill="hold"/>
                                        <p:tgtEl>
                                          <p:spTgt spid="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750" fill="hold"/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750" fill="hold"/>
                                        <p:tgtEl>
                                          <p:spTgt spid="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750" fill="hold"/>
                                        <p:tgtEl>
                                          <p:spTgt spid="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750" fill="hold"/>
                                        <p:tgtEl>
                                          <p:spTgt spid="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750" fill="hold"/>
                                        <p:tgtEl>
                                          <p:spTgt spid="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750" fill="hold"/>
                                        <p:tgtEl>
                                          <p:spTgt spid="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750" fill="hold"/>
                                        <p:tgtEl>
                                          <p:spTgt spid="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750" fill="hold"/>
                                        <p:tgtEl>
                                          <p:spTgt spid="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750" fill="hold"/>
                                        <p:tgtEl>
                                          <p:spTgt spid="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750" fill="hold"/>
                                        <p:tgtEl>
                                          <p:spTgt spid="9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750" fill="hold"/>
                                        <p:tgtEl>
                                          <p:spTgt spid="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750" fill="hold"/>
                                        <p:tgtEl>
                                          <p:spTgt spid="9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750" fill="hold"/>
                                        <p:tgtEl>
                                          <p:spTgt spid="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750" fill="hold"/>
                                        <p:tgtEl>
                                          <p:spTgt spid="9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"/>
                            </p:stCondLst>
                            <p:childTnLst>
                              <p:par>
                                <p:cTn id="122" presetClass="exit" nodeType="afterEffect" presetSubtype="16" presetID="23" grpId="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Class="exit" nodeType="afterEffect" presetSubtype="16" presetID="23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ntr" nodeType="click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Class="exit" nodeType="afterEffect" presetSubtype="16" presetID="23" grpId="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50"/>
                            </p:stCondLst>
                            <p:childTnLst>
                              <p:par>
                                <p:cTn id="155" presetClass="exit" nodeType="afterEffect" presetSubtype="16" presetID="23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Class="entr" nodeType="click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50"/>
                            </p:stCondLst>
                            <p:childTnLst>
                              <p:par>
                                <p:cTn id="166" presetClass="exit" nodeType="afterEffect" presetSubtype="16" presetID="23" grpId="1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Class="entr" nodeType="click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50"/>
                            </p:stCondLst>
                            <p:childTnLst>
                              <p:par>
                                <p:cTn id="177" presetClass="exit" nodeType="afterEffect" presetSubtype="16" presetID="23" grpId="1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Class="entr" nodeType="clickEffect" presetSubtype="16" presetID="23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4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50"/>
                            </p:stCondLst>
                            <p:childTnLst>
                              <p:par>
                                <p:cTn id="188" presetClass="exit" nodeType="afterEffect" presetSubtype="16" presetID="23" grpId="1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7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"/>
                            </p:stCondLst>
                            <p:childTnLst>
                              <p:par>
                                <p:cTn id="199" presetClass="exit" nodeType="afterEffect" presetSubtype="16" presetID="23" grpId="17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Class="entr" nodeType="click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50"/>
                            </p:stCondLst>
                            <p:childTnLst>
                              <p:par>
                                <p:cTn id="210" presetClass="exit" nodeType="afterEffect" presetSubtype="16" presetID="23" grpId="1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Class="entr" nodeType="click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7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50"/>
                            </p:stCondLst>
                            <p:childTnLst>
                              <p:par>
                                <p:cTn id="221" presetClass="exit" nodeType="afterEffect" presetSubtype="16" presetID="23" grpId="21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3" grpId="16"/>
      <p:bldP build="whole" bldLvl="1" animBg="1" rev="0" advAuto="0" spid="103" grpId="17"/>
      <p:bldP build="whole" bldLvl="1" animBg="1" rev="0" advAuto="0" spid="97" grpId="4"/>
      <p:bldP build="whole" bldLvl="1" animBg="1" rev="0" advAuto="0" spid="97" grpId="5"/>
      <p:bldP build="whole" bldLvl="1" animBg="1" rev="0" advAuto="0" spid="106" grpId="2"/>
      <p:bldP build="whole" bldLvl="1" animBg="1" rev="0" advAuto="0" spid="106" grpId="3"/>
      <p:bldP build="whole" bldLvl="1" animBg="1" rev="0" advAuto="0" spid="101" grpId="12"/>
      <p:bldP build="whole" bldLvl="1" animBg="1" rev="0" advAuto="0" spid="101" grpId="13"/>
      <p:bldP build="whole" bldLvl="1" animBg="1" rev="0" advAuto="0" spid="99" grpId="8"/>
      <p:bldP build="whole" bldLvl="1" animBg="1" rev="0" advAuto="0" spid="99" grpId="9"/>
      <p:bldP build="whole" bldLvl="1" animBg="1" rev="0" advAuto="0" spid="102" grpId="14"/>
      <p:bldP build="whole" bldLvl="1" animBg="1" rev="0" advAuto="0" spid="102" grpId="15"/>
      <p:bldP build="whole" bldLvl="1" animBg="1" rev="0" advAuto="0" spid="98" grpId="6"/>
      <p:bldP build="whole" bldLvl="1" animBg="1" rev="0" advAuto="0" spid="98" grpId="7"/>
      <p:bldP build="p" bldLvl="1" animBg="1" rev="0" advAuto="0" spid="96" grpId="1"/>
      <p:bldP build="whole" bldLvl="1" animBg="1" rev="0" advAuto="0" spid="105" grpId="20"/>
      <p:bldP build="whole" bldLvl="1" animBg="1" rev="0" advAuto="0" spid="105" grpId="21"/>
      <p:bldP build="whole" bldLvl="1" animBg="1" rev="0" advAuto="0" spid="100" grpId="10"/>
      <p:bldP build="whole" bldLvl="1" animBg="1" rev="0" advAuto="0" spid="100" grpId="11"/>
      <p:bldP build="whole" bldLvl="1" animBg="1" rev="0" advAuto="0" spid="104" grpId="18"/>
      <p:bldP build="whole" bldLvl="1" animBg="1" rev="0" advAuto="0" spid="104" grpId="19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a sottoscrizione del Ricorso ( comma 3)…"/>
          <p:cNvSpPr txBox="1"/>
          <p:nvPr/>
        </p:nvSpPr>
        <p:spPr>
          <a:xfrm>
            <a:off x="709620" y="755184"/>
            <a:ext cx="11585560" cy="546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sz="6000"/>
              <a:t>La sottoscrizione del Ricorso ( comma 3)</a:t>
            </a:r>
            <a:endParaRPr b="1" sz="6400"/>
          </a:p>
          <a:p>
            <a:pPr algn="just" defTabSz="457200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552173" indent="-552173" algn="just" defTabSz="457200">
              <a:buClrTx/>
              <a:buSzPct val="100000"/>
              <a:buFontTx/>
              <a:buAutoNum type="arabicPeriod" startAt="1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persona offesa </a:t>
            </a:r>
          </a:p>
          <a:p>
            <a:pPr marL="552173" indent="-552173" algn="just" defTabSz="457200">
              <a:buClrTx/>
              <a:buSzPct val="100000"/>
              <a:buFontTx/>
              <a:buAutoNum type="arabicPeriod" startAt="1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Difensore</a:t>
            </a:r>
          </a:p>
          <a:p>
            <a:pPr marL="552173" indent="-552173" algn="just" defTabSz="457200">
              <a:buClrTx/>
              <a:buSzPct val="100000"/>
              <a:buFontTx/>
              <a:buAutoNum type="arabicPeriod" startAt="1"/>
              <a:defRPr sz="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autentica del difensore</a:t>
            </a:r>
          </a:p>
          <a:p>
            <a:pPr algn="just" defTabSz="457200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just" defTabSz="457200">
              <a:defRPr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</p:txBody>
      </p:sp>
      <p:grpSp>
        <p:nvGrpSpPr>
          <p:cNvPr id="111" name="Difensore"/>
          <p:cNvGrpSpPr/>
          <p:nvPr/>
        </p:nvGrpSpPr>
        <p:grpSpPr>
          <a:xfrm>
            <a:off x="691655" y="7829544"/>
            <a:ext cx="4321574" cy="827228"/>
            <a:chOff x="0" y="0"/>
            <a:chExt cx="4321572" cy="827226"/>
          </a:xfrm>
        </p:grpSpPr>
        <p:sp>
          <p:nvSpPr>
            <p:cNvPr id="110" name="Difensore"/>
            <p:cNvSpPr txBox="1"/>
            <p:nvPr/>
          </p:nvSpPr>
          <p:spPr>
            <a:xfrm>
              <a:off x="38100" y="38100"/>
              <a:ext cx="4245373" cy="75102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999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Difensore</a:t>
              </a:r>
            </a:p>
          </p:txBody>
        </p:sp>
        <p:pic>
          <p:nvPicPr>
            <p:cNvPr id="109" name="Difensore Difensore" descr="Difensore Difensor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4321573" cy="827227"/>
            </a:xfrm>
            <a:prstGeom prst="rect">
              <a:avLst/>
            </a:prstGeom>
            <a:effectLst/>
          </p:spPr>
        </p:pic>
      </p:grpSp>
      <p:grpSp>
        <p:nvGrpSpPr>
          <p:cNvPr id="114" name="Ricorrente"/>
          <p:cNvGrpSpPr/>
          <p:nvPr/>
        </p:nvGrpSpPr>
        <p:grpSpPr>
          <a:xfrm>
            <a:off x="7851700" y="6291324"/>
            <a:ext cx="4291117" cy="827228"/>
            <a:chOff x="0" y="0"/>
            <a:chExt cx="4291116" cy="827226"/>
          </a:xfrm>
        </p:grpSpPr>
        <p:sp>
          <p:nvSpPr>
            <p:cNvPr id="113" name="Ricorrente"/>
            <p:cNvSpPr txBox="1"/>
            <p:nvPr/>
          </p:nvSpPr>
          <p:spPr>
            <a:xfrm>
              <a:off x="38100" y="38100"/>
              <a:ext cx="4214917" cy="75102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999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Ricorrente</a:t>
              </a:r>
            </a:p>
          </p:txBody>
        </p:sp>
        <p:pic>
          <p:nvPicPr>
            <p:cNvPr id="112" name="Ricorrente Ricorrente" descr="Ricorrente Ricorrent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291117" cy="827227"/>
            </a:xfrm>
            <a:prstGeom prst="rect">
              <a:avLst/>
            </a:prstGeom>
            <a:effectLst/>
          </p:spPr>
        </p:pic>
      </p:grpSp>
      <p:grpSp>
        <p:nvGrpSpPr>
          <p:cNvPr id="117" name="Autentica difensore"/>
          <p:cNvGrpSpPr/>
          <p:nvPr/>
        </p:nvGrpSpPr>
        <p:grpSpPr>
          <a:xfrm>
            <a:off x="8209638" y="7385044"/>
            <a:ext cx="3803841" cy="1411428"/>
            <a:chOff x="0" y="0"/>
            <a:chExt cx="3803839" cy="1411426"/>
          </a:xfrm>
        </p:grpSpPr>
        <p:sp>
          <p:nvSpPr>
            <p:cNvPr id="116" name="Autentica difensore"/>
            <p:cNvSpPr txBox="1"/>
            <p:nvPr/>
          </p:nvSpPr>
          <p:spPr>
            <a:xfrm>
              <a:off x="38100" y="38100"/>
              <a:ext cx="3727640" cy="133522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64999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Autentica difensore</a:t>
              </a:r>
            </a:p>
          </p:txBody>
        </p:sp>
        <p:pic>
          <p:nvPicPr>
            <p:cNvPr id="115" name="Autentica difensore Autentica difensore" descr="Autentica difensore Autentica difensor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803840" cy="14114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4"/>
      <p:bldP build="whole" bldLvl="1" animBg="1" rev="0" advAuto="0" spid="117" grpId="3"/>
      <p:bldP build="whole" bldLvl="1" animBg="1" rev="0" advAuto="0" spid="114" grpId="2"/>
      <p:bldP build="whole" bldLvl="1" animBg="1" rev="0" advAuto="0" spid="10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4. Nei casi previsti dagli articoli 120, secondo e terzo comma, e 121 del codice penale, il ricorso e' sottoscritto, a seconda dei casi, dal genitore, dal tutore o dal curatore ovvero dal curatore speciale. Si osservano le disposizioni di cui all'articol"/>
          <p:cNvSpPr txBox="1"/>
          <p:nvPr>
            <p:ph type="title"/>
          </p:nvPr>
        </p:nvSpPr>
        <p:spPr>
          <a:xfrm>
            <a:off x="670897" y="480131"/>
            <a:ext cx="11419356" cy="9732602"/>
          </a:xfrm>
          <a:prstGeom prst="rect">
            <a:avLst/>
          </a:prstGeom>
        </p:spPr>
        <p:txBody>
          <a:bodyPr/>
          <a:lstStyle/>
          <a:p>
            <a:pPr algn="just" defTabSz="397256">
              <a:defRPr sz="3740"/>
            </a:pPr>
            <a:r>
              <a:t>4. Nei casi previsti dagli articoli 120, secondo e terzo comma, e 121 del codice penale, il ricorso e' </a:t>
            </a:r>
            <a:r>
              <a:rPr b="1" u="sng"/>
              <a:t>sottoscritto</a:t>
            </a:r>
            <a:r>
              <a:t>, a seconda dei casi, dal </a:t>
            </a:r>
            <a:r>
              <a:rPr b="1"/>
              <a:t>genitore</a:t>
            </a:r>
            <a:r>
              <a:t>, dal </a:t>
            </a:r>
            <a:r>
              <a:rPr b="1"/>
              <a:t>tutore</a:t>
            </a:r>
            <a:r>
              <a:t> o dal </a:t>
            </a:r>
            <a:r>
              <a:rPr b="1"/>
              <a:t>curatore</a:t>
            </a:r>
            <a:r>
              <a:t> ovvero dal </a:t>
            </a:r>
            <a:r>
              <a:rPr b="1"/>
              <a:t>curatore speciale</a:t>
            </a:r>
            <a:r>
              <a:t>. Si osservano le disposizioni di cui all'articolo 338 del codice di procedura penale.</a:t>
            </a:r>
          </a:p>
          <a:p>
            <a:pPr algn="just" defTabSz="397256">
              <a:defRPr sz="3740"/>
            </a:pPr>
          </a:p>
          <a:p>
            <a:pPr algn="just" defTabSz="397256">
              <a:defRPr sz="3740"/>
            </a:pPr>
          </a:p>
          <a:p>
            <a:pPr algn="just" defTabSz="397256">
              <a:defRPr sz="3740"/>
            </a:pPr>
          </a:p>
          <a:p>
            <a:pPr algn="just" defTabSz="397256">
              <a:defRPr sz="3740"/>
            </a:pPr>
          </a:p>
          <a:p>
            <a:pPr algn="just" defTabSz="397256">
              <a:defRPr sz="3740"/>
            </a:pPr>
          </a:p>
          <a:p>
            <a:pPr algn="just" defTabSz="397256">
              <a:defRPr sz="3740"/>
            </a:pPr>
          </a:p>
          <a:p>
            <a:pPr algn="just" defTabSz="397256">
              <a:defRPr sz="3740"/>
            </a:pPr>
            <a:r>
              <a:t>5. La presentazione del ricorso produce gli stessi effetti della presentazione della querela.</a:t>
            </a:r>
          </a:p>
          <a:p>
            <a:pPr algn="just" defTabSz="397256">
              <a:defRPr sz="3740"/>
            </a:pPr>
          </a:p>
        </p:txBody>
      </p:sp>
      <p:sp>
        <p:nvSpPr>
          <p:cNvPr id="120" name="Fumetto di citazione"/>
          <p:cNvSpPr/>
          <p:nvPr/>
        </p:nvSpPr>
        <p:spPr>
          <a:xfrm rot="10800000">
            <a:off x="566439" y="4756990"/>
            <a:ext cx="10075026" cy="2432452"/>
          </a:xfrm>
          <a:prstGeom prst="wedgeEllipseCallout">
            <a:avLst>
              <a:gd name="adj1" fmla="val -38741"/>
              <a:gd name="adj2" fmla="val 204547"/>
            </a:avLst>
          </a:prstGeom>
          <a:solidFill>
            <a:srgbClr val="DCB25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121" name="Minori anni 14"/>
          <p:cNvSpPr txBox="1"/>
          <p:nvPr/>
        </p:nvSpPr>
        <p:spPr>
          <a:xfrm>
            <a:off x="374746" y="5206984"/>
            <a:ext cx="4778299" cy="6748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Minori anni 14 </a:t>
            </a:r>
          </a:p>
        </p:txBody>
      </p:sp>
      <p:sp>
        <p:nvSpPr>
          <p:cNvPr id="122" name="Freccia"/>
          <p:cNvSpPr/>
          <p:nvPr/>
        </p:nvSpPr>
        <p:spPr>
          <a:xfrm>
            <a:off x="4316421" y="5314159"/>
            <a:ext cx="2148650" cy="460477"/>
          </a:xfrm>
          <a:prstGeom prst="rightArrow">
            <a:avLst>
              <a:gd name="adj1" fmla="val 32000"/>
              <a:gd name="adj2" fmla="val 264769"/>
            </a:avLst>
          </a:prstGeom>
          <a:blipFill>
            <a:blip r:embed="rId2"/>
          </a:blip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123" name="No querela"/>
          <p:cNvSpPr txBox="1"/>
          <p:nvPr/>
        </p:nvSpPr>
        <p:spPr>
          <a:xfrm>
            <a:off x="6566234" y="5200633"/>
            <a:ext cx="2811345" cy="687527"/>
          </a:xfrm>
          <a:prstGeom prst="rect">
            <a:avLst/>
          </a:prstGeom>
          <a:ln w="12700">
            <a:solidFill>
              <a:schemeClr val="accent1">
                <a:alpha val="64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No querela</a:t>
            </a:r>
          </a:p>
        </p:txBody>
      </p:sp>
      <p:sp>
        <p:nvSpPr>
          <p:cNvPr id="124" name="Maggiori anni 14 (-18)"/>
          <p:cNvSpPr txBox="1"/>
          <p:nvPr/>
        </p:nvSpPr>
        <p:spPr>
          <a:xfrm>
            <a:off x="1117553" y="5849006"/>
            <a:ext cx="4587089" cy="67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Maggiori anni 14 (-18)</a:t>
            </a:r>
          </a:p>
        </p:txBody>
      </p:sp>
      <p:sp>
        <p:nvSpPr>
          <p:cNvPr id="125" name="Freccia"/>
          <p:cNvSpPr/>
          <p:nvPr/>
        </p:nvSpPr>
        <p:spPr>
          <a:xfrm>
            <a:off x="5579570" y="5895313"/>
            <a:ext cx="1603228" cy="582215"/>
          </a:xfrm>
          <a:prstGeom prst="rightArrow">
            <a:avLst>
              <a:gd name="adj1" fmla="val 32000"/>
              <a:gd name="adj2" fmla="val 209408"/>
            </a:avLst>
          </a:prstGeom>
          <a:blipFill>
            <a:blip r:embed="rId2"/>
          </a:blip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126" name="Si querela"/>
          <p:cNvSpPr txBox="1"/>
          <p:nvPr/>
        </p:nvSpPr>
        <p:spPr>
          <a:xfrm>
            <a:off x="7105598" y="6040621"/>
            <a:ext cx="2235150" cy="687528"/>
          </a:xfrm>
          <a:prstGeom prst="rect">
            <a:avLst/>
          </a:prstGeom>
          <a:ln w="12700">
            <a:solidFill>
              <a:schemeClr val="accent1">
                <a:alpha val="64999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Si querela</a:t>
            </a:r>
          </a:p>
        </p:txBody>
      </p:sp>
      <p:pic>
        <p:nvPicPr>
          <p:cNvPr id="127" name="Ovale Cerchio" descr="Ovale Cerchio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00086" y="136813"/>
            <a:ext cx="4737488" cy="1432990"/>
          </a:xfrm>
          <a:prstGeom prst="rect">
            <a:avLst/>
          </a:prstGeom>
        </p:spPr>
      </p:pic>
      <p:pic>
        <p:nvPicPr>
          <p:cNvPr id="129" name="Linea Linea" descr="Linea Li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8185" y="2321478"/>
            <a:ext cx="2448270" cy="76201"/>
          </a:xfrm>
          <a:prstGeom prst="rect">
            <a:avLst/>
          </a:prstGeom>
        </p:spPr>
      </p:pic>
      <p:pic>
        <p:nvPicPr>
          <p:cNvPr id="131" name="Linea Linea" descr="Linea 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44995" y="2940686"/>
            <a:ext cx="4038563" cy="76201"/>
          </a:xfrm>
          <a:prstGeom prst="rect">
            <a:avLst/>
          </a:prstGeom>
        </p:spPr>
      </p:pic>
      <p:pic>
        <p:nvPicPr>
          <p:cNvPr id="133" name="Fumetto di citazione Fumetto di citazione" descr="Fumetto di citazione Fumetto di citazion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4542646">
            <a:off x="3599587" y="158912"/>
            <a:ext cx="4095623" cy="3966434"/>
          </a:xfrm>
          <a:prstGeom prst="rect">
            <a:avLst/>
          </a:prstGeom>
        </p:spPr>
      </p:pic>
      <p:pic>
        <p:nvPicPr>
          <p:cNvPr id="135" name="InsertedImage-5.jpg" descr="InsertedImage-5.jp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00300" y="-330200"/>
            <a:ext cx="8187957" cy="10388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250">
        <p15:prstTrans prst="peelOff" invX="1"/>
      </p:transition>
    </mc:Choice>
    <mc:Choice xmlns:p14="http://schemas.microsoft.com/office/powerpoint/2010/main" Requires="p14">
      <p:transition spd="slow" advClick="1" p14:dur="125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Class="entr" nodeType="after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6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8" presetID="15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  <p:bldP build="whole" bldLvl="1" animBg="1" rev="0" advAuto="0" spid="135" grpId="12"/>
      <p:bldP build="whole" bldLvl="1" animBg="1" rev="0" advAuto="0" spid="123" grpId="5"/>
      <p:bldP build="whole" bldLvl="1" animBg="1" rev="0" advAuto="0" spid="121" grpId="3"/>
      <p:bldP build="whole" bldLvl="1" animBg="1" rev="0" advAuto="0" spid="133" grpId="10"/>
      <p:bldP build="whole" bldLvl="1" animBg="1" rev="0" advAuto="0" spid="129" grpId="9"/>
      <p:bldP build="whole" bldLvl="1" animBg="1" rev="0" advAuto="0" spid="124" grpId="6"/>
      <p:bldP build="whole" bldLvl="1" animBg="1" rev="0" advAuto="0" spid="122" grpId="4"/>
      <p:bldP build="whole" bldLvl="1" animBg="1" rev="0" advAuto="0" spid="125" grpId="7"/>
      <p:bldP build="whole" bldLvl="1" animBg="1" rev="0" advAuto="0" spid="131" grpId="11"/>
      <p:bldP build="whole" bldLvl="1" animBg="1" rev="0" advAuto="0" spid="126" grpId="8"/>
      <p:bldP build="whole" bldLvl="1" animBg="1" rev="0" advAuto="0" spid="120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rt. 22.…"/>
          <p:cNvSpPr txBox="1"/>
          <p:nvPr/>
        </p:nvSpPr>
        <p:spPr>
          <a:xfrm>
            <a:off x="669671" y="305570"/>
            <a:ext cx="11665458" cy="9142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400"/>
            </a:pPr>
            <a:r>
              <a:t>Art. 22.</a:t>
            </a:r>
          </a:p>
          <a:p>
            <a:pPr>
              <a:defRPr b="1" sz="4400"/>
            </a:pPr>
            <a:r>
              <a:t>Presentazione del ricorso</a:t>
            </a:r>
          </a:p>
          <a:p>
            <a:pPr>
              <a:defRPr sz="2400"/>
            </a:pPr>
          </a:p>
          <a:p>
            <a:pPr algn="just">
              <a:defRPr sz="3000"/>
            </a:pPr>
            <a:r>
              <a:t>1. Il ricorso, </a:t>
            </a:r>
            <a:r>
              <a:rPr b="1" u="sng"/>
              <a:t>previamente comunicato al pubblico ministero</a:t>
            </a:r>
            <a:r>
              <a:t> mediante </a:t>
            </a:r>
            <a:r>
              <a:rPr b="1" u="sng"/>
              <a:t>deposito di copia presso la sua segreteria</a:t>
            </a:r>
            <a:r>
              <a:t>, e' presentato, a cura del ricorrente, con </a:t>
            </a:r>
            <a:r>
              <a:rPr b="1" u="sng"/>
              <a:t>la prova dell'avvenuta comunicazione</a:t>
            </a:r>
            <a:r>
              <a:t>, nella cancelleria del giudice di pace competente per territorio nel termine di </a:t>
            </a:r>
            <a:r>
              <a:rPr b="1"/>
              <a:t>tre mesi</a:t>
            </a:r>
            <a:r>
              <a:t> dalla notizia del fatto che costituisce reato.</a:t>
            </a:r>
          </a:p>
          <a:p>
            <a:pPr algn="just">
              <a:defRPr sz="3000"/>
            </a:pPr>
          </a:p>
          <a:p>
            <a:pPr algn="just">
              <a:defRPr sz="3000"/>
            </a:pPr>
            <a:r>
              <a:t>2. Se per il medesimo fatto la persona offesa ha gia' presentato querela, deve farne menzione nel ricorso, allegandone copia e depositando altra copia presso la segreteria del pubblico ministero.</a:t>
            </a:r>
          </a:p>
          <a:p>
            <a:pPr algn="just">
              <a:defRPr sz="3000"/>
            </a:pPr>
          </a:p>
          <a:p>
            <a:pPr algn="just">
              <a:defRPr sz="3000"/>
            </a:pPr>
            <a:r>
              <a:t>3. Nel caso previsto dal comma 2, il giudice di pace dispone l'acquisizione della querela in originale.</a:t>
            </a:r>
          </a:p>
          <a:p>
            <a:pPr>
              <a:defRPr sz="2400"/>
            </a:pPr>
          </a:p>
          <a:p>
            <a:pPr algn="just">
              <a:defRPr sz="3000"/>
            </a:pPr>
            <a:r>
              <a:t>4. Quando si procede in seguito a ricorso sono inapplicabili le diverse disposizioni che regolano la procedura ordinaria.</a:t>
            </a:r>
          </a:p>
        </p:txBody>
      </p:sp>
      <p:pic>
        <p:nvPicPr>
          <p:cNvPr id="138" name="Ovale Cerchio" descr="Ovale Cerchio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2439" y="3916654"/>
            <a:ext cx="1719349" cy="1174112"/>
          </a:xfrm>
          <a:prstGeom prst="rect">
            <a:avLst/>
          </a:prstGeom>
        </p:spPr>
      </p:pic>
      <p:pic>
        <p:nvPicPr>
          <p:cNvPr id="140" name="Ovale Cerchio" descr="Ovale Cerchio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2255" y="1952230"/>
            <a:ext cx="6854193" cy="991374"/>
          </a:xfrm>
          <a:prstGeom prst="rect">
            <a:avLst/>
          </a:prstGeom>
        </p:spPr>
      </p:pic>
      <p:sp>
        <p:nvSpPr>
          <p:cNvPr id="142" name="comunicato al PM"/>
          <p:cNvSpPr/>
          <p:nvPr/>
        </p:nvSpPr>
        <p:spPr>
          <a:xfrm>
            <a:off x="5534670" y="1495416"/>
            <a:ext cx="6869363" cy="1905001"/>
          </a:xfrm>
          <a:prstGeom prst="ellipse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5000" u="sng">
                <a:solidFill>
                  <a:srgbClr val="302E2C"/>
                </a:solidFill>
              </a:defRPr>
            </a:lvl1pPr>
          </a:lstStyle>
          <a:p>
            <a:pPr/>
            <a:r>
              <a:t>comunicato al PM</a:t>
            </a:r>
          </a:p>
        </p:txBody>
      </p:sp>
      <p:sp>
        <p:nvSpPr>
          <p:cNvPr id="143" name="3 mesi"/>
          <p:cNvSpPr/>
          <p:nvPr/>
        </p:nvSpPr>
        <p:spPr>
          <a:xfrm>
            <a:off x="1461155" y="3345630"/>
            <a:ext cx="3701917" cy="1905001"/>
          </a:xfrm>
          <a:prstGeom prst="ellipse">
            <a:avLst/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4500" u="sng">
                <a:solidFill>
                  <a:srgbClr val="302E2C"/>
                </a:solidFill>
              </a:defRPr>
            </a:lvl1pPr>
          </a:lstStyle>
          <a:p>
            <a:pPr/>
            <a:r>
              <a:t>3 mesi</a:t>
            </a:r>
          </a:p>
        </p:txBody>
      </p:sp>
      <p:sp>
        <p:nvSpPr>
          <p:cNvPr id="144" name="Prova della comunicazione"/>
          <p:cNvSpPr/>
          <p:nvPr/>
        </p:nvSpPr>
        <p:spPr>
          <a:xfrm>
            <a:off x="5458531" y="3239034"/>
            <a:ext cx="6884589" cy="1158821"/>
          </a:xfrm>
          <a:prstGeom prst="roundRect">
            <a:avLst>
              <a:gd name="adj" fmla="val 16439"/>
            </a:avLst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b="1" sz="4200">
                <a:solidFill>
                  <a:srgbClr val="302E2C"/>
                </a:solidFill>
              </a:defRPr>
            </a:pPr>
            <a:r>
              <a:rPr sz="3600"/>
              <a:t>Prova della </a:t>
            </a:r>
            <a:r>
              <a:t>comunicazione</a:t>
            </a:r>
          </a:p>
        </p:txBody>
      </p:sp>
      <p:sp>
        <p:nvSpPr>
          <p:cNvPr id="145" name="Deposito c/o canc. Gdp"/>
          <p:cNvSpPr/>
          <p:nvPr/>
        </p:nvSpPr>
        <p:spPr>
          <a:xfrm>
            <a:off x="235289" y="3086749"/>
            <a:ext cx="5377008" cy="1036996"/>
          </a:xfrm>
          <a:prstGeom prst="roundRect">
            <a:avLst>
              <a:gd name="adj" fmla="val 18370"/>
            </a:avLst>
          </a:prstGeom>
          <a:solidFill>
            <a:srgbClr val="DCB25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/>
            <a:r>
              <a:t>Deposito c/o canc. Gdp</a:t>
            </a:r>
          </a:p>
        </p:txBody>
      </p:sp>
      <p:sp>
        <p:nvSpPr>
          <p:cNvPr id="146" name="1"/>
          <p:cNvSpPr/>
          <p:nvPr/>
        </p:nvSpPr>
        <p:spPr>
          <a:xfrm>
            <a:off x="10986330" y="1151201"/>
            <a:ext cx="1067455" cy="1006540"/>
          </a:xfrm>
          <a:prstGeom prst="ellipse">
            <a:avLst/>
          </a:prstGeom>
          <a:blipFill>
            <a:blip r:embed="rId4"/>
          </a:blipFill>
          <a:ln w="3175">
            <a:solidFill>
              <a:srgbClr val="F9F9F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7" name="2"/>
          <p:cNvSpPr/>
          <p:nvPr/>
        </p:nvSpPr>
        <p:spPr>
          <a:xfrm>
            <a:off x="20514" y="2426562"/>
            <a:ext cx="1067456" cy="1006540"/>
          </a:xfrm>
          <a:prstGeom prst="ellipse">
            <a:avLst/>
          </a:prstGeom>
          <a:blipFill>
            <a:blip r:embed="rId4"/>
          </a:blipFill>
          <a:ln w="3175">
            <a:solidFill>
              <a:srgbClr val="F9F9F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>
                <a:solidFill>
                  <a:srgbClr val="302E2C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Requires="p14">
      <p:transition spd="slow" advClick="1" p14:dur="20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Class="exit" nodeType="afterEffect" presetSubtype="32" presetID="23" grpId="6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Class="exit" nodeType="afterEffect" presetSubtype="32" presetID="23" grpId="7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4"/>
      <p:bldP build="whole" bldLvl="1" animBg="1" rev="0" advAuto="0" spid="144" grpId="5"/>
      <p:bldP build="whole" bldLvl="1" animBg="1" rev="0" advAuto="0" spid="147" grpId="10"/>
      <p:bldP build="whole" bldLvl="1" animBg="1" rev="0" advAuto="0" spid="138" grpId="1"/>
      <p:bldP build="whole" bldLvl="1" animBg="1" rev="0" advAuto="0" spid="145" grpId="8"/>
      <p:bldP build="whole" bldLvl="1" animBg="1" rev="0" advAuto="0" spid="140" grpId="2"/>
      <p:bldP build="whole" bldLvl="1" animBg="1" rev="0" advAuto="0" spid="143" grpId="3"/>
      <p:bldP build="whole" bldLvl="1" animBg="1" rev="0" advAuto="0" spid="138" grpId="6"/>
      <p:bldP build="whole" bldLvl="1" animBg="1" rev="0" advAuto="0" spid="143" grpId="7"/>
      <p:bldP build="whole" bldLvl="1" animBg="1" rev="0" advAuto="0" spid="146" grpId="9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rt. 24…"/>
          <p:cNvSpPr txBox="1"/>
          <p:nvPr/>
        </p:nvSpPr>
        <p:spPr>
          <a:xfrm>
            <a:off x="871824" y="353060"/>
            <a:ext cx="11261152" cy="10032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6000"/>
            </a:pPr>
            <a:r>
              <a:t>Art. 24</a:t>
            </a:r>
          </a:p>
          <a:p>
            <a:pPr/>
            <a:r>
              <a:rPr b="1" sz="6000"/>
              <a:t>Inammissibilita' del ricorso</a:t>
            </a:r>
            <a:endParaRPr sz="4100"/>
          </a:p>
          <a:p>
            <a:pPr algn="just">
              <a:spcBef>
                <a:spcPts val="3200"/>
              </a:spcBef>
              <a:defRPr sz="4600"/>
            </a:pPr>
            <a:r>
              <a:rPr sz="4100"/>
              <a:t>  </a:t>
            </a:r>
            <a:r>
              <a:rPr sz="3800"/>
              <a:t> a)</a:t>
            </a:r>
            <a:r>
              <a:rPr sz="3200"/>
              <a:t> presentato </a:t>
            </a:r>
            <a:r>
              <a:rPr b="1" sz="3200"/>
              <a:t>oltre il termine </a:t>
            </a:r>
            <a:r>
              <a:rPr sz="3200"/>
              <a:t>indicato dall'articolo 22, comma 1;</a:t>
            </a:r>
            <a:endParaRPr sz="3200"/>
          </a:p>
          <a:p>
            <a:pPr algn="just">
              <a:spcBef>
                <a:spcPts val="3200"/>
              </a:spcBef>
              <a:defRPr sz="4600"/>
            </a:pPr>
            <a:r>
              <a:rPr sz="3200"/>
              <a:t>    b) se risulta presentato </a:t>
            </a:r>
            <a:r>
              <a:rPr b="1" sz="3200"/>
              <a:t>fuori dei casi previsti</a:t>
            </a:r>
            <a:r>
              <a:rPr sz="3200"/>
              <a:t>;</a:t>
            </a:r>
          </a:p>
          <a:p>
            <a:pPr algn="just"/>
            <a:r>
              <a:t>  </a:t>
            </a:r>
            <a:r>
              <a:rPr sz="3200"/>
              <a:t>c) se non contiene i </a:t>
            </a:r>
            <a:r>
              <a:rPr b="1" sz="3200"/>
              <a:t>requisiti dell' art. 21, comma 2,</a:t>
            </a:r>
            <a:r>
              <a:rPr sz="3200"/>
              <a:t> ovvero </a:t>
            </a:r>
            <a:r>
              <a:rPr b="1" sz="3200"/>
              <a:t>non risulta sottoscritto a norma dei commi 3 e 4 </a:t>
            </a:r>
            <a:r>
              <a:rPr sz="3200"/>
              <a:t>del medesimo articolo</a:t>
            </a:r>
            <a:endParaRPr sz="3200"/>
          </a:p>
          <a:p>
            <a:pPr algn="just"/>
            <a:r>
              <a:rPr sz="3200"/>
              <a:t>  </a:t>
            </a:r>
            <a:r>
              <a:t>d) se e' </a:t>
            </a:r>
            <a:r>
              <a:rPr b="1"/>
              <a:t>insufficiente la descrizione del fatto o l'indicazione delle fonti di prova;</a:t>
            </a:r>
            <a:endParaRPr b="1"/>
          </a:p>
          <a:p>
            <a:pPr algn="just">
              <a:defRPr sz="3200"/>
            </a:pPr>
            <a:r>
              <a:t>e) se </a:t>
            </a:r>
            <a:r>
              <a:rPr b="1"/>
              <a:t>manca</a:t>
            </a:r>
            <a:r>
              <a:t> la </a:t>
            </a:r>
            <a:r>
              <a:rPr b="1"/>
              <a:t>prova dell'avvenuta comunicazione al pubblico ministero</a:t>
            </a:r>
            <a:r>
              <a:t>.</a:t>
            </a:r>
          </a:p>
          <a:p>
            <a:pPr/>
          </a:p>
        </p:txBody>
      </p:sp>
      <p:pic>
        <p:nvPicPr>
          <p:cNvPr id="150" name="Ovale Cerchio" descr="Ovale Cerchio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6042" y="2439530"/>
            <a:ext cx="3427870" cy="1341620"/>
          </a:xfrm>
          <a:prstGeom prst="rect">
            <a:avLst/>
          </a:prstGeom>
        </p:spPr>
      </p:pic>
      <p:sp>
        <p:nvSpPr>
          <p:cNvPr id="152" name="Triangolo"/>
          <p:cNvSpPr/>
          <p:nvPr/>
        </p:nvSpPr>
        <p:spPr>
          <a:xfrm rot="7768363">
            <a:off x="6900157" y="3329173"/>
            <a:ext cx="584428" cy="715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153" name="3 mesi"/>
          <p:cNvSpPr txBox="1"/>
          <p:nvPr/>
        </p:nvSpPr>
        <p:spPr>
          <a:xfrm>
            <a:off x="7428397" y="3568376"/>
            <a:ext cx="1620013" cy="7487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 u="sng">
                <a:solidFill>
                  <a:srgbClr val="302E2C"/>
                </a:solidFill>
              </a:defRPr>
            </a:lvl1pPr>
          </a:lstStyle>
          <a:p>
            <a:pPr/>
            <a:r>
              <a:t>3 mesi</a:t>
            </a:r>
          </a:p>
        </p:txBody>
      </p:sp>
      <p:pic>
        <p:nvPicPr>
          <p:cNvPr id="154" name="Ovale Cerchio" descr="Ovale Cerchio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97095" y="5256729"/>
            <a:ext cx="1981201" cy="854322"/>
          </a:xfrm>
          <a:prstGeom prst="rect">
            <a:avLst/>
          </a:prstGeom>
        </p:spPr>
      </p:pic>
      <p:pic>
        <p:nvPicPr>
          <p:cNvPr id="156" name="Linea Linea" descr="Linea Li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19607" y="5883962"/>
            <a:ext cx="3174522" cy="76201"/>
          </a:xfrm>
          <a:prstGeom prst="rect">
            <a:avLst/>
          </a:prstGeom>
        </p:spPr>
      </p:pic>
      <p:pic>
        <p:nvPicPr>
          <p:cNvPr id="158" name="Linea Linea" descr="Linea Linea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36842" y="6372163"/>
            <a:ext cx="2442855" cy="76201"/>
          </a:xfrm>
          <a:prstGeom prst="rect">
            <a:avLst/>
          </a:prstGeom>
        </p:spPr>
      </p:pic>
      <p:pic>
        <p:nvPicPr>
          <p:cNvPr id="160" name="Linea Linea" descr="Linea Linea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43552" y="7526702"/>
            <a:ext cx="2808484" cy="76201"/>
          </a:xfrm>
          <a:prstGeom prst="rect">
            <a:avLst/>
          </a:prstGeom>
        </p:spPr>
      </p:pic>
      <p:pic>
        <p:nvPicPr>
          <p:cNvPr id="162" name="Linea Linea" descr="Linea Linea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36162" y="7526702"/>
            <a:ext cx="4782351" cy="76201"/>
          </a:xfrm>
          <a:prstGeom prst="rect">
            <a:avLst/>
          </a:prstGeom>
        </p:spPr>
      </p:pic>
      <p:pic>
        <p:nvPicPr>
          <p:cNvPr id="164" name="Linea Linea" descr="Linea Linea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489845" y="8650308"/>
            <a:ext cx="3067754" cy="76201"/>
          </a:xfrm>
          <a:prstGeom prst="rect">
            <a:avLst/>
          </a:prstGeom>
        </p:spPr>
      </p:pic>
      <p:pic>
        <p:nvPicPr>
          <p:cNvPr id="171" name="Linea di collegamento" descr="Linea di collegamento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969284" y="5331169"/>
            <a:ext cx="1571217" cy="2580109"/>
          </a:xfrm>
          <a:prstGeom prst="rect">
            <a:avLst/>
          </a:prstGeom>
        </p:spPr>
      </p:pic>
      <p:pic>
        <p:nvPicPr>
          <p:cNvPr id="167" name="Linea Linea" descr="Linea Linea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297640" y="8643142"/>
            <a:ext cx="1276185" cy="76201"/>
          </a:xfrm>
          <a:prstGeom prst="rect">
            <a:avLst/>
          </a:prstGeom>
        </p:spPr>
      </p:pic>
      <p:pic>
        <p:nvPicPr>
          <p:cNvPr id="169" name="Linea Linea" descr="Linea Linea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15521" y="8084922"/>
            <a:ext cx="7285497" cy="76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ntr" nodeType="after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9"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10" presetID="19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6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8" presetID="2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Class="entr" nodeType="afterEffect" presetSubtype="8" presetID="22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Class="entr" nodeType="clickEffect" presetSubtype="8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8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Class="entr" nodeType="clickEffect" presetSubtype="8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3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9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8"/>
      <p:bldP build="whole" bldLvl="1" animBg="1" rev="0" advAuto="0" spid="169" grpId="10"/>
      <p:bldP build="whole" bldLvl="1" animBg="1" rev="0" advAuto="0" spid="158" grpId="7"/>
      <p:bldP build="whole" bldLvl="1" animBg="1" rev="0" advAuto="0" spid="164" grpId="12"/>
      <p:bldP build="whole" bldLvl="1" animBg="1" rev="0" advAuto="0" spid="154" grpId="5"/>
      <p:bldP build="whole" bldLvl="1" animBg="1" rev="0" advAuto="0" spid="167" grpId="11"/>
      <p:bldP build="whole" bldLvl="1" animBg="1" rev="0" advAuto="0" spid="156" grpId="6"/>
      <p:bldP build="whole" bldLvl="1" animBg="1" rev="0" advAuto="0" spid="152" grpId="3"/>
      <p:bldP build="whole" bldLvl="1" animBg="1" rev="0" advAuto="0" spid="150" grpId="2"/>
      <p:bldP build="whole" bldLvl="1" animBg="1" rev="0" advAuto="0" spid="153" grpId="4"/>
      <p:bldP build="whole" bldLvl="1" animBg="1" rev="0" advAuto="0" spid="162" grpId="9"/>
      <p:bldP build="p" bldLvl="5" animBg="1" rev="0" advAuto="0" spid="14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nsertedImage-2.jpg" descr="InsertedImage-2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20226" y="1311661"/>
            <a:ext cx="4366176" cy="3490533"/>
          </a:xfrm>
          <a:prstGeom prst="rect">
            <a:avLst/>
          </a:prstGeom>
        </p:spPr>
      </p:pic>
      <p:pic>
        <p:nvPicPr>
          <p:cNvPr id="175" name="InsertedImage-3.jpg" descr="InsertedImage-3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00" y="300458"/>
            <a:ext cx="5481430" cy="4326975"/>
          </a:xfrm>
          <a:prstGeom prst="rect">
            <a:avLst/>
          </a:prstGeom>
        </p:spPr>
      </p:pic>
      <p:sp>
        <p:nvSpPr>
          <p:cNvPr id="176" name="Linea"/>
          <p:cNvSpPr/>
          <p:nvPr/>
        </p:nvSpPr>
        <p:spPr>
          <a:xfrm flipH="1">
            <a:off x="2109607" y="2891046"/>
            <a:ext cx="171503" cy="1"/>
          </a:xfrm>
          <a:prstGeom prst="line">
            <a:avLst/>
          </a:prstGeom>
          <a:ln w="25400">
            <a:solidFill>
              <a:schemeClr val="accent2">
                <a:alpha val="64999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Art. 24.…"/>
          <p:cNvSpPr txBox="1"/>
          <p:nvPr/>
        </p:nvSpPr>
        <p:spPr>
          <a:xfrm>
            <a:off x="1141403" y="5854447"/>
            <a:ext cx="10173780" cy="3265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6100"/>
            </a:pPr>
            <a:r>
              <a:t>Art. 24.</a:t>
            </a:r>
          </a:p>
          <a:p>
            <a:pPr>
              <a:defRPr b="1" sz="6100"/>
            </a:pPr>
            <a:r>
              <a:t>Inammissibilita' del ricorso</a:t>
            </a:r>
          </a:p>
          <a:p>
            <a:pPr/>
          </a:p>
        </p:txBody>
      </p:sp>
      <p:sp>
        <p:nvSpPr>
          <p:cNvPr id="178" name="Triangolo"/>
          <p:cNvSpPr/>
          <p:nvPr/>
        </p:nvSpPr>
        <p:spPr>
          <a:xfrm>
            <a:off x="2184486" y="3925281"/>
            <a:ext cx="1905001" cy="234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CFA880"/>
              </a:gs>
              <a:gs pos="100000">
                <a:srgbClr val="8B7453"/>
              </a:gs>
            </a:gsLst>
            <a:lin ang="5400000"/>
          </a:grad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179" name="Triangolo"/>
          <p:cNvSpPr/>
          <p:nvPr/>
        </p:nvSpPr>
        <p:spPr>
          <a:xfrm>
            <a:off x="9950814" y="3925281"/>
            <a:ext cx="1905001" cy="2346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CFA880"/>
              </a:gs>
              <a:gs pos="100000">
                <a:srgbClr val="8B7453"/>
              </a:gs>
            </a:gsLst>
            <a:lin ang="5400000"/>
          </a:grad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grpSp>
        <p:nvGrpSpPr>
          <p:cNvPr id="182" name="3 mesi"/>
          <p:cNvGrpSpPr/>
          <p:nvPr/>
        </p:nvGrpSpPr>
        <p:grpSpPr>
          <a:xfrm>
            <a:off x="5511798" y="3960932"/>
            <a:ext cx="1981202" cy="1870937"/>
            <a:chOff x="0" y="0"/>
            <a:chExt cx="1981201" cy="1870936"/>
          </a:xfrm>
        </p:grpSpPr>
        <p:sp>
          <p:nvSpPr>
            <p:cNvPr id="181" name="3 mesi"/>
            <p:cNvSpPr/>
            <p:nvPr/>
          </p:nvSpPr>
          <p:spPr>
            <a:xfrm>
              <a:off x="38100" y="38100"/>
              <a:ext cx="1905002" cy="179473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/>
              </a:lvl1pPr>
            </a:lstStyle>
            <a:p>
              <a:pPr/>
              <a:r>
                <a:t>3 mesi</a:t>
              </a:r>
            </a:p>
          </p:txBody>
        </p:sp>
        <p:pic>
          <p:nvPicPr>
            <p:cNvPr id="180" name="3 mesi 3 mesi" descr="3 mesi 3 mesi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1981202" cy="1870938"/>
            </a:xfrm>
            <a:prstGeom prst="rect">
              <a:avLst/>
            </a:prstGeom>
            <a:effectLst/>
          </p:spPr>
        </p:pic>
      </p:grpSp>
      <p:grpSp>
        <p:nvGrpSpPr>
          <p:cNvPr id="185" name="comunicazione al PM"/>
          <p:cNvGrpSpPr/>
          <p:nvPr/>
        </p:nvGrpSpPr>
        <p:grpSpPr>
          <a:xfrm>
            <a:off x="5100635" y="1962438"/>
            <a:ext cx="3839030" cy="1981201"/>
            <a:chOff x="0" y="0"/>
            <a:chExt cx="3839028" cy="1981200"/>
          </a:xfrm>
        </p:grpSpPr>
        <p:sp>
          <p:nvSpPr>
            <p:cNvPr id="184" name="comunicazione al PM"/>
            <p:cNvSpPr/>
            <p:nvPr/>
          </p:nvSpPr>
          <p:spPr>
            <a:xfrm>
              <a:off x="38100" y="38100"/>
              <a:ext cx="3762829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/>
              </a:lvl1pPr>
            </a:lstStyle>
            <a:p>
              <a:pPr/>
              <a:r>
                <a:t>comunicazione al PM </a:t>
              </a:r>
            </a:p>
          </p:txBody>
        </p:sp>
        <p:pic>
          <p:nvPicPr>
            <p:cNvPr id="183" name="comunicazione al PM comunicazione al PM " descr="comunicazione al PM comunicazione al PM 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839029" cy="1981200"/>
            </a:xfrm>
            <a:prstGeom prst="rect">
              <a:avLst/>
            </a:prstGeom>
            <a:effectLst/>
          </p:spPr>
        </p:pic>
      </p:grpSp>
      <p:sp>
        <p:nvSpPr>
          <p:cNvPr id="186" name="Triangolo"/>
          <p:cNvSpPr/>
          <p:nvPr/>
        </p:nvSpPr>
        <p:spPr>
          <a:xfrm>
            <a:off x="7646505" y="3311772"/>
            <a:ext cx="1036999" cy="28973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CFA880"/>
              </a:gs>
              <a:gs pos="100000">
                <a:srgbClr val="8B7453"/>
              </a:gs>
            </a:gsLst>
            <a:lin ang="5400000"/>
          </a:grad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sp>
        <p:nvSpPr>
          <p:cNvPr id="187" name="Triangolo"/>
          <p:cNvSpPr/>
          <p:nvPr/>
        </p:nvSpPr>
        <p:spPr>
          <a:xfrm>
            <a:off x="6193287" y="5449846"/>
            <a:ext cx="618226" cy="618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CFA880"/>
              </a:gs>
              <a:gs pos="100000">
                <a:srgbClr val="8B7453"/>
              </a:gs>
            </a:gsLst>
            <a:lin ang="5400000"/>
          </a:grad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grpSp>
        <p:nvGrpSpPr>
          <p:cNvPr id="190" name="insufficiente la descrizione del fatto o l'indicazione delle fonti di prova;"/>
          <p:cNvGrpSpPr/>
          <p:nvPr/>
        </p:nvGrpSpPr>
        <p:grpSpPr>
          <a:xfrm>
            <a:off x="5420431" y="558041"/>
            <a:ext cx="7311037" cy="1128428"/>
            <a:chOff x="0" y="0"/>
            <a:chExt cx="7311035" cy="1128426"/>
          </a:xfrm>
        </p:grpSpPr>
        <p:sp>
          <p:nvSpPr>
            <p:cNvPr id="189" name="insufficiente la descrizione del fatto o l'indicazione delle fonti di prova;"/>
            <p:cNvSpPr/>
            <p:nvPr/>
          </p:nvSpPr>
          <p:spPr>
            <a:xfrm>
              <a:off x="38100" y="38100"/>
              <a:ext cx="7234836" cy="1052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just">
                <a:defRPr b="1" sz="3000"/>
              </a:lvl1pPr>
            </a:lstStyle>
            <a:p>
              <a:pPr>
                <a:defRPr b="0"/>
              </a:pPr>
              <a:r>
                <a:rPr b="1"/>
                <a:t>insufficiente la descrizione del fatto o l'indicazione delle fonti di prova;</a:t>
              </a:r>
              <a:endParaRPr b="1"/>
            </a:p>
          </p:txBody>
        </p:sp>
        <p:pic>
          <p:nvPicPr>
            <p:cNvPr id="188" name="insufficiente la descrizione del fatto o l'indicazione delle fonti di prova; insufficiente la descrizione del fatto o l'indicazione delle fonti di prova;" descr="insufficiente la descrizione del fatto o l'indicazione delle fonti di prova; insufficiente la descrizione del fatto o l'indicazione delle fonti di prova;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-1"/>
              <a:ext cx="7311037" cy="1128428"/>
            </a:xfrm>
            <a:prstGeom prst="rect">
              <a:avLst/>
            </a:prstGeom>
            <a:effectLst/>
          </p:spPr>
        </p:pic>
      </p:grpSp>
      <p:sp>
        <p:nvSpPr>
          <p:cNvPr id="191" name="Triangolo"/>
          <p:cNvSpPr/>
          <p:nvPr/>
        </p:nvSpPr>
        <p:spPr>
          <a:xfrm>
            <a:off x="8724959" y="1116625"/>
            <a:ext cx="701981" cy="5185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CFA880"/>
              </a:gs>
              <a:gs pos="100000">
                <a:srgbClr val="8B7453"/>
              </a:gs>
            </a:gsLst>
            <a:lin ang="5400000"/>
          </a:gradFill>
          <a:ln w="3175">
            <a:solidFill>
              <a:srgbClr val="F9F9F9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="1">
                <a:solidFill>
                  <a:srgbClr val="FDF3D9"/>
                </a:solidFill>
              </a:defRPr>
            </a:pPr>
          </a:p>
        </p:txBody>
      </p:sp>
      <p:pic>
        <p:nvPicPr>
          <p:cNvPr id="192" name="InsertedImage-3.jpg" descr="InsertedImage-3.jpg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541" y="-59000"/>
            <a:ext cx="12789594" cy="9808099"/>
          </a:xfrm>
          <a:prstGeom prst="rect">
            <a:avLst/>
          </a:prstGeom>
        </p:spPr>
      </p:pic>
      <p:pic>
        <p:nvPicPr>
          <p:cNvPr id="193" name="InsertedImage-2.jpg" descr="InsertedImage-2.jpg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8171" y="-177920"/>
            <a:ext cx="12448034" cy="95519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xit" nodeType="afterEffect" presetSubtype="2" presetID="2" grpId="5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Class="exit" nodeType="afterEffect" presetSubtype="2" presetID="2" grpId="9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ntr" nodeType="clickEffect" presetSubtype="1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1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" grpId="4"/>
      <p:bldP build="whole" bldLvl="1" animBg="1" rev="0" advAuto="0" spid="192" grpId="5"/>
      <p:bldP build="whole" bldLvl="1" animBg="1" rev="0" advAuto="0" spid="179" grpId="7"/>
      <p:bldP build="whole" bldLvl="1" animBg="1" rev="0" advAuto="0" spid="185" grpId="12"/>
      <p:bldP build="whole" bldLvl="1" animBg="1" rev="0" advAuto="0" spid="191" grpId="15"/>
      <p:bldP build="whole" bldLvl="1" animBg="1" rev="0" advAuto="0" spid="175" grpId="2"/>
      <p:bldP build="whole" bldLvl="1" animBg="1" rev="0" advAuto="0" spid="177" grpId="1"/>
      <p:bldP build="whole" bldLvl="1" animBg="1" rev="0" advAuto="0" spid="178" grpId="3"/>
      <p:bldP build="whole" bldLvl="1" animBg="1" rev="0" advAuto="0" spid="174" grpId="6"/>
      <p:bldP build="whole" bldLvl="1" animBg="1" rev="0" advAuto="0" spid="186" grpId="13"/>
      <p:bldP build="whole" bldLvl="1" animBg="1" rev="0" advAuto="0" spid="182" grpId="10"/>
      <p:bldP build="whole" bldLvl="1" animBg="1" rev="0" advAuto="0" spid="193" grpId="9"/>
      <p:bldP build="whole" bldLvl="1" animBg="1" rev="0" advAuto="0" spid="193" grpId="8"/>
      <p:bldP build="whole" bldLvl="1" animBg="1" rev="0" advAuto="0" spid="190" grpId="14"/>
      <p:bldP build="whole" bldLvl="1" animBg="1" rev="0" advAuto="0" spid="187" grpId="11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4F4A37"/>
      </a:dk1>
      <a:lt1>
        <a:srgbClr val="18254F"/>
      </a:lt1>
      <a:dk2>
        <a:srgbClr val="625E5C"/>
      </a:dk2>
      <a:lt2>
        <a:srgbClr val="C2C2C2"/>
      </a:lt2>
      <a:accent1>
        <a:srgbClr val="717A87">
          <a:alpha val="64999"/>
        </a:srgbClr>
      </a:accent1>
      <a:accent2>
        <a:srgbClr val="CC6A29">
          <a:alpha val="64999"/>
        </a:srgbClr>
      </a:accent2>
      <a:accent3>
        <a:srgbClr val="906C46">
          <a:alpha val="64999"/>
        </a:srgbClr>
      </a:accent3>
      <a:accent4>
        <a:srgbClr val="838B3B">
          <a:alpha val="64999"/>
        </a:srgbClr>
      </a:accent4>
      <a:accent5>
        <a:srgbClr val="D2A22F">
          <a:alpha val="64999"/>
        </a:srgbClr>
      </a:accent5>
      <a:accent6>
        <a:srgbClr val="BB5549">
          <a:alpha val="64999"/>
        </a:srgbClr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Zapfino"/>
        <a:ea typeface="Zapfino"/>
        <a:cs typeface="Zapfino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solidFill>
            <a:srgbClr val="F9F9F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876552"/>
          </a:buClr>
          <a:buSzTx/>
          <a:buFont typeface="Georgia"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FDF3D9"/>
            </a:solidFill>
            <a:effectLst/>
            <a:uFillTx/>
            <a:latin typeface="+mj-lt"/>
            <a:ea typeface="+mj-ea"/>
            <a:cs typeface="+mj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876552"/>
          </a:buClr>
          <a:buSzTx/>
          <a:buFont typeface="Georgia"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4A37"/>
            </a:solidFill>
            <a:effectLst/>
            <a:uFillTx/>
            <a:latin typeface="+mj-lt"/>
            <a:ea typeface="+mj-ea"/>
            <a:cs typeface="+mj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Renaissance">
  <a:themeElements>
    <a:clrScheme name="Renaissance">
      <a:dk1>
        <a:srgbClr val="000000"/>
      </a:dk1>
      <a:lt1>
        <a:srgbClr val="FFFFFF"/>
      </a:lt1>
      <a:dk2>
        <a:srgbClr val="625E5C"/>
      </a:dk2>
      <a:lt2>
        <a:srgbClr val="C2C2C2"/>
      </a:lt2>
      <a:accent1>
        <a:srgbClr val="717A87">
          <a:alpha val="64999"/>
        </a:srgbClr>
      </a:accent1>
      <a:accent2>
        <a:srgbClr val="CC6A29">
          <a:alpha val="64999"/>
        </a:srgbClr>
      </a:accent2>
      <a:accent3>
        <a:srgbClr val="906C46">
          <a:alpha val="64999"/>
        </a:srgbClr>
      </a:accent3>
      <a:accent4>
        <a:srgbClr val="838B3B">
          <a:alpha val="64999"/>
        </a:srgbClr>
      </a:accent4>
      <a:accent5>
        <a:srgbClr val="D2A22F">
          <a:alpha val="64999"/>
        </a:srgbClr>
      </a:accent5>
      <a:accent6>
        <a:srgbClr val="BB5549">
          <a:alpha val="64999"/>
        </a:srgbClr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Zapfino"/>
        <a:ea typeface="Zapfino"/>
        <a:cs typeface="Zapfino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solidFill>
            <a:srgbClr val="F9F9F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876552"/>
          </a:buClr>
          <a:buSzTx/>
          <a:buFont typeface="Georgia"/>
          <a:buNone/>
          <a:tabLst/>
          <a:defRPr b="1" baseline="0" cap="none" i="0" spc="0" strike="noStrike" sz="3600" u="none" kumimoji="0" normalizeH="0">
            <a:ln>
              <a:noFill/>
            </a:ln>
            <a:solidFill>
              <a:srgbClr val="FDF3D9"/>
            </a:solidFill>
            <a:effectLst/>
            <a:uFillTx/>
            <a:latin typeface="+mj-lt"/>
            <a:ea typeface="+mj-ea"/>
            <a:cs typeface="+mj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876552"/>
          </a:buClr>
          <a:buSzTx/>
          <a:buFont typeface="Georgia"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F4A37"/>
            </a:solidFill>
            <a:effectLst/>
            <a:uFillTx/>
            <a:latin typeface="+mj-lt"/>
            <a:ea typeface="+mj-ea"/>
            <a:cs typeface="+mj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